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4"/>
  </p:notesMasterIdLst>
  <p:handoutMasterIdLst>
    <p:handoutMasterId r:id="rId25"/>
  </p:handoutMasterIdLst>
  <p:sldIdLst>
    <p:sldId id="547" r:id="rId2"/>
    <p:sldId id="550" r:id="rId3"/>
    <p:sldId id="583" r:id="rId4"/>
    <p:sldId id="600" r:id="rId5"/>
    <p:sldId id="601" r:id="rId6"/>
    <p:sldId id="617" r:id="rId7"/>
    <p:sldId id="618" r:id="rId8"/>
    <p:sldId id="606" r:id="rId9"/>
    <p:sldId id="619" r:id="rId10"/>
    <p:sldId id="607" r:id="rId11"/>
    <p:sldId id="608" r:id="rId12"/>
    <p:sldId id="620" r:id="rId13"/>
    <p:sldId id="609" r:id="rId14"/>
    <p:sldId id="612" r:id="rId15"/>
    <p:sldId id="613" r:id="rId16"/>
    <p:sldId id="614" r:id="rId17"/>
    <p:sldId id="615" r:id="rId18"/>
    <p:sldId id="562" r:id="rId19"/>
    <p:sldId id="554" r:id="rId20"/>
    <p:sldId id="616" r:id="rId21"/>
    <p:sldId id="552" r:id="rId22"/>
    <p:sldId id="553" r:id="rId2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2" autoAdjust="0"/>
    <p:restoredTop sz="94660"/>
  </p:normalViewPr>
  <p:slideViewPr>
    <p:cSldViewPr>
      <p:cViewPr varScale="1">
        <p:scale>
          <a:sx n="74" d="100"/>
          <a:sy n="74" d="100"/>
        </p:scale>
        <p:origin x="276" y="6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2019-09-06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9/6/2019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a:t>
            </a:r>
            <a:r>
              <a:rPr lang="en-US" sz="1100" b="0" kern="0" dirty="0" smtClean="0">
                <a:solidFill>
                  <a:srgbClr val="FFFFFF"/>
                </a:solidFill>
                <a:latin typeface="Georgia" panose="02040502050405020303" pitchFamily="18" charset="0"/>
                <a:ea typeface="ＭＳ Ｐゴシック" charset="-128"/>
                <a:cs typeface="Arial" pitchFamily="34" charset="0"/>
              </a:rPr>
              <a:t>LEL</a:t>
            </a: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dwharder@uwaterloo.ca  hiren.patel@uwaterloo.ca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298587" y="5634955"/>
            <a:ext cx="1151257"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Arithmetic operators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plusplus.com/doc/tutorial/operators/" TargetMode="External"/><Relationship Id="rId2" Type="http://schemas.openxmlformats.org/officeDocument/2006/relationships/hyperlink" Target="https://en.wikipedia.org/wiki/Operators_in_C_and_C++#Arithmetic_operators" TargetMode="External"/><Relationship Id="rId1" Type="http://schemas.openxmlformats.org/officeDocument/2006/relationships/slideLayout" Target="../slideLayouts/slideLayout2.xml"/><Relationship Id="rId4" Type="http://schemas.openxmlformats.org/officeDocument/2006/relationships/hyperlink" Target="https://en.cppreference.com/w/cpp/language/operator_arithmeti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Arithmetic operators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remainder</a:t>
            </a:r>
            <a:endParaRPr lang="en-CA" dirty="0"/>
          </a:p>
        </p:txBody>
      </p:sp>
      <p:sp>
        <p:nvSpPr>
          <p:cNvPr id="3" name="Content Placeholder 2"/>
          <p:cNvSpPr>
            <a:spLocks noGrp="1"/>
          </p:cNvSpPr>
          <p:nvPr>
            <p:ph idx="1"/>
          </p:nvPr>
        </p:nvSpPr>
        <p:spPr/>
        <p:txBody>
          <a:bodyPr/>
          <a:lstStyle/>
          <a:p>
            <a:r>
              <a:rPr lang="en-CA" dirty="0" smtClean="0"/>
              <a:t>To find the remainder of a division, use the </a:t>
            </a:r>
            <a:r>
              <a:rPr lang="en-CA" i="1" dirty="0" smtClean="0"/>
              <a:t>modulus</a:t>
            </a:r>
            <a:r>
              <a:rPr lang="en-CA" dirty="0" smtClean="0"/>
              <a:t> operator</a:t>
            </a:r>
          </a:p>
          <a:p>
            <a:pPr lvl="1"/>
            <a:r>
              <a:rPr lang="en-CA" dirty="0" smtClean="0"/>
              <a:t>Also called the </a:t>
            </a:r>
            <a:r>
              <a:rPr lang="en-CA" i="1" dirty="0" smtClean="0"/>
              <a:t>remainder</a:t>
            </a:r>
            <a:r>
              <a:rPr lang="en-CA" dirty="0" smtClean="0"/>
              <a:t> operator</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std::cout &lt;&lt;    (1 % 2);     </a:t>
            </a:r>
            <a:r>
              <a:rPr lang="en-CA" sz="1800" dirty="0" smtClean="0">
                <a:solidFill>
                  <a:srgbClr val="0070C0"/>
                </a:solidFill>
                <a:latin typeface="Consolas" panose="020B0609020204030204" pitchFamily="49" charset="0"/>
                <a:cs typeface="Consolas" panose="020B0609020204030204" pitchFamily="49" charset="0"/>
              </a:rPr>
              <a:t>// outputs  1</a:t>
            </a:r>
          </a:p>
          <a:p>
            <a:pPr marL="0" indent="0">
              <a:buNone/>
            </a:pP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std</a:t>
            </a:r>
            <a:r>
              <a:rPr lang="en-US" sz="1800" dirty="0" smtClean="0">
                <a:latin typeface="Consolas" panose="020B0609020204030204" pitchFamily="49" charset="0"/>
                <a:cs typeface="Consolas" panose="020B0609020204030204" pitchFamily="49" charset="0"/>
              </a:rPr>
              <a:t>::</a:t>
            </a:r>
            <a:r>
              <a:rPr lang="en-US" sz="1800" dirty="0" err="1" smtClean="0">
                <a:latin typeface="Consolas" panose="020B0609020204030204" pitchFamily="49" charset="0"/>
                <a:cs typeface="Consolas" panose="020B0609020204030204" pitchFamily="49" charset="0"/>
              </a:rPr>
              <a:t>cout</a:t>
            </a:r>
            <a:r>
              <a:rPr lang="en-US" sz="1800" dirty="0" smtClean="0">
                <a:latin typeface="Consolas" panose="020B0609020204030204" pitchFamily="49" charset="0"/>
                <a:cs typeface="Consolas" panose="020B0609020204030204" pitchFamily="49" charset="0"/>
              </a:rPr>
              <a:t> &lt;&lt; </a:t>
            </a:r>
            <a:r>
              <a:rPr lang="en-US" sz="1800" dirty="0" err="1" smtClean="0">
                <a:latin typeface="Consolas" panose="020B0609020204030204" pitchFamily="49" charset="0"/>
                <a:cs typeface="Consolas" panose="020B0609020204030204" pitchFamily="49" charset="0"/>
              </a:rPr>
              <a:t>std</a:t>
            </a:r>
            <a:r>
              <a:rPr lang="en-US" sz="1800" dirty="0" smtClean="0">
                <a:latin typeface="Consolas" panose="020B0609020204030204" pitchFamily="49" charset="0"/>
                <a:cs typeface="Consolas" panose="020B0609020204030204" pitchFamily="49" charset="0"/>
              </a:rPr>
              <a:t>::</a:t>
            </a:r>
            <a:r>
              <a:rPr lang="en-US" sz="1800" dirty="0" err="1" smtClean="0">
                <a:latin typeface="Consolas" panose="020B0609020204030204" pitchFamily="49" charset="0"/>
                <a:cs typeface="Consolas" panose="020B0609020204030204" pitchFamily="49" charset="0"/>
              </a:rPr>
              <a:t>endl</a:t>
            </a:r>
            <a:r>
              <a:rPr lang="en-US" sz="1800" dirty="0" smtClean="0">
                <a:latin typeface="Consolas" panose="020B0609020204030204" pitchFamily="49" charset="0"/>
                <a:cs typeface="Consolas" panose="020B0609020204030204" pitchFamily="49" charset="0"/>
              </a:rPr>
              <a:t>;</a:t>
            </a:r>
            <a:endParaRPr lang="en-CA" sz="1800" dirty="0" smtClean="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(7 % 3);     </a:t>
            </a:r>
            <a:r>
              <a:rPr lang="en-CA" sz="1800" dirty="0" smtClean="0">
                <a:solidFill>
                  <a:srgbClr val="0070C0"/>
                </a:solidFill>
                <a:latin typeface="Consolas" panose="020B0609020204030204" pitchFamily="49" charset="0"/>
                <a:cs typeface="Consolas" panose="020B0609020204030204" pitchFamily="49" charset="0"/>
              </a:rPr>
              <a:t>// outputs  1</a:t>
            </a:r>
            <a:endParaRPr lang="en-CA" sz="1800" dirty="0">
              <a:solidFill>
                <a:srgbClr val="0070C0"/>
              </a:solidFill>
            </a:endParaRP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(-11 %  4);    </a:t>
            </a:r>
            <a:r>
              <a:rPr lang="en-CA" sz="1800" dirty="0" smtClean="0">
                <a:solidFill>
                  <a:srgbClr val="0070C0"/>
                </a:solidFill>
                <a:latin typeface="Consolas" panose="020B0609020204030204" pitchFamily="49" charset="0"/>
                <a:cs typeface="Consolas" panose="020B0609020204030204" pitchFamily="49" charset="0"/>
              </a:rPr>
              <a:t>// outputs -3</a:t>
            </a:r>
            <a:endParaRPr lang="en-CA" sz="1800" dirty="0">
              <a:solidFill>
                <a:srgbClr val="0070C0"/>
              </a:solidFill>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cout</a:t>
            </a:r>
            <a:r>
              <a:rPr lang="en-US" sz="1800" dirty="0">
                <a:latin typeface="Consolas" panose="020B0609020204030204" pitchFamily="49" charset="0"/>
                <a:cs typeface="Consolas" panose="020B0609020204030204" pitchFamily="49" charset="0"/>
              </a:rPr>
              <a:t> &lt;&lt; </a:t>
            </a:r>
            <a:r>
              <a:rPr lang="en-US" sz="1800" dirty="0" err="1">
                <a:latin typeface="Consolas" panose="020B0609020204030204" pitchFamily="49" charset="0"/>
                <a:cs typeface="Consolas" panose="020B0609020204030204" pitchFamily="49" charset="0"/>
              </a:rPr>
              <a:t>std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endl</a:t>
            </a:r>
            <a:r>
              <a:rPr lang="en-US" sz="1800" dirty="0">
                <a:latin typeface="Consolas" panose="020B0609020204030204" pitchFamily="49" charset="0"/>
                <a:cs typeface="Consolas" panose="020B0609020204030204" pitchFamily="49" charset="0"/>
              </a:rPr>
              <a:t>;</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(-175 % -13);  </a:t>
            </a:r>
            <a:r>
              <a:rPr lang="en-CA" sz="1800" dirty="0" smtClean="0">
                <a:solidFill>
                  <a:srgbClr val="0070C0"/>
                </a:solidFill>
                <a:latin typeface="Consolas" panose="020B0609020204030204" pitchFamily="49" charset="0"/>
                <a:cs typeface="Consolas" panose="020B0609020204030204" pitchFamily="49" charset="0"/>
              </a:rPr>
              <a:t> // outputs </a:t>
            </a:r>
            <a:r>
              <a:rPr lang="en-CA" sz="1800" dirty="0" smtClean="0">
                <a:solidFill>
                  <a:srgbClr val="0070C0"/>
                </a:solidFill>
                <a:latin typeface="Consolas" panose="020B0609020204030204" pitchFamily="49" charset="0"/>
                <a:cs typeface="Consolas" panose="020B0609020204030204" pitchFamily="49" charset="0"/>
              </a:rPr>
              <a:t>-6</a:t>
            </a:r>
            <a:endParaRPr lang="en-CA" sz="1800" dirty="0">
              <a:solidFill>
                <a:srgbClr val="0070C0"/>
              </a:solidFill>
            </a:endParaRP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cout</a:t>
            </a:r>
            <a:r>
              <a:rPr lang="en-US" dirty="0">
                <a:latin typeface="Consolas" panose="020B0609020204030204" pitchFamily="49" charset="0"/>
                <a:cs typeface="Consolas" panose="020B0609020204030204" pitchFamily="49" charset="0"/>
              </a:rPr>
              <a:t> &lt;&lt; </a:t>
            </a:r>
            <a:r>
              <a:rPr lang="en-US" dirty="0" err="1">
                <a:latin typeface="Consolas" panose="020B0609020204030204" pitchFamily="49" charset="0"/>
                <a:cs typeface="Consolas" panose="020B0609020204030204" pitchFamily="49" charset="0"/>
              </a:rPr>
              <a:t>std</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endl</a:t>
            </a:r>
            <a:r>
              <a:rPr lang="en-US" dirty="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endParaRPr lang="en-CA" dirty="0" smtClean="0"/>
          </a:p>
          <a:p>
            <a:r>
              <a:rPr lang="en-CA" dirty="0" smtClean="0"/>
              <a:t>For any integers </a:t>
            </a:r>
            <a:r>
              <a:rPr lang="en-CA" dirty="0" smtClean="0">
                <a:latin typeface="Consolas" panose="020B0609020204030204" pitchFamily="49" charset="0"/>
                <a:cs typeface="Consolas" panose="020B0609020204030204" pitchFamily="49" charset="0"/>
              </a:rPr>
              <a:t>m</a:t>
            </a:r>
            <a:r>
              <a:rPr lang="en-CA" dirty="0" smtClean="0"/>
              <a:t> and </a:t>
            </a:r>
            <a:r>
              <a:rPr lang="en-CA" dirty="0" smtClean="0">
                <a:latin typeface="Consolas" panose="020B0609020204030204" pitchFamily="49" charset="0"/>
                <a:cs typeface="Consolas" panose="020B0609020204030204" pitchFamily="49" charset="0"/>
              </a:rPr>
              <a:t>n</a:t>
            </a:r>
            <a:r>
              <a:rPr lang="en-CA" dirty="0" smtClean="0"/>
              <a:t>, it is always true that</a:t>
            </a:r>
          </a:p>
          <a:p>
            <a:pPr marL="0" indent="0" algn="ctr">
              <a:buNone/>
            </a:pPr>
            <a:r>
              <a:rPr lang="en-CA" dirty="0" smtClean="0">
                <a:latin typeface="Consolas" panose="020B0609020204030204" pitchFamily="49" charset="0"/>
                <a:cs typeface="Consolas" panose="020B0609020204030204" pitchFamily="49" charset="0"/>
              </a:rPr>
              <a:t>(n/m)*m + (n % m)</a:t>
            </a:r>
            <a:r>
              <a:rPr lang="en-CA" dirty="0" smtClean="0"/>
              <a:t> equals </a:t>
            </a:r>
            <a:r>
              <a:rPr lang="en-CA" dirty="0" smtClean="0">
                <a:latin typeface="Consolas" panose="020B0609020204030204" pitchFamily="49" charset="0"/>
                <a:cs typeface="Consolas" panose="020B0609020204030204" pitchFamily="49" charset="0"/>
              </a:rPr>
              <a:t>n</a:t>
            </a:r>
            <a:endParaRPr lang="en-CA" dirty="0">
              <a:latin typeface="Consolas" panose="020B0609020204030204" pitchFamily="49" charset="0"/>
              <a:cs typeface="Consolas" panose="020B0609020204030204" pitchFamily="49" charset="0"/>
            </a:endParaRPr>
          </a:p>
          <a:p>
            <a:pPr marL="0" indent="0">
              <a:buNone/>
            </a:pPr>
            <a:endParaRPr lang="en-CA" dirty="0" smtClean="0"/>
          </a:p>
        </p:txBody>
      </p:sp>
    </p:spTree>
    <p:extLst>
      <p:ext uri="{BB962C8B-B14F-4D97-AF65-F5344CB8AC3E}">
        <p14:creationId xmlns:p14="http://schemas.microsoft.com/office/powerpoint/2010/main" val="2933080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remainder</a:t>
            </a:r>
            <a:endParaRPr lang="en-CA" dirty="0"/>
          </a:p>
        </p:txBody>
      </p:sp>
      <p:sp>
        <p:nvSpPr>
          <p:cNvPr id="3" name="Content Placeholder 2"/>
          <p:cNvSpPr>
            <a:spLocks noGrp="1"/>
          </p:cNvSpPr>
          <p:nvPr>
            <p:ph idx="1"/>
          </p:nvPr>
        </p:nvSpPr>
        <p:spPr/>
        <p:txBody>
          <a:bodyPr/>
          <a:lstStyle/>
          <a:p>
            <a:r>
              <a:rPr lang="en-CA" dirty="0" smtClean="0"/>
              <a:t>Let’s take a closer look at:</a:t>
            </a:r>
          </a:p>
          <a:p>
            <a:pPr marL="0" indent="0" algn="ctr">
              <a:buNone/>
            </a:pPr>
            <a:r>
              <a:rPr lang="en-CA" dirty="0" smtClean="0">
                <a:latin typeface="Consolas" panose="020B0609020204030204" pitchFamily="49" charset="0"/>
                <a:cs typeface="Consolas" panose="020B0609020204030204" pitchFamily="49" charset="0"/>
              </a:rPr>
              <a:t>(n/m)*m + (n % m)</a:t>
            </a:r>
            <a:endParaRPr lang="en-CA" dirty="0">
              <a:latin typeface="Consolas" panose="020B0609020204030204" pitchFamily="49" charset="0"/>
              <a:cs typeface="Consolas" panose="020B0609020204030204" pitchFamily="49" charset="0"/>
            </a:endParaRPr>
          </a:p>
          <a:p>
            <a:pPr marL="0" indent="0">
              <a:buNone/>
            </a:pPr>
            <a:endParaRPr lang="en-CA" dirty="0" smtClean="0"/>
          </a:p>
          <a:p>
            <a:r>
              <a:rPr lang="en-CA" dirty="0" smtClean="0"/>
              <a:t>Don’t we know from mathematics that as long as </a:t>
            </a:r>
            <a:r>
              <a:rPr lang="en-CA" i="1" dirty="0">
                <a:latin typeface="Times New Roman" panose="02020603050405020304" pitchFamily="18" charset="0"/>
                <a:cs typeface="Times New Roman" panose="02020603050405020304" pitchFamily="18" charset="0"/>
              </a:rPr>
              <a:t>m</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0</a:t>
            </a:r>
            <a:r>
              <a:rPr lang="en-CA" dirty="0" smtClean="0"/>
              <a:t>,</a:t>
            </a:r>
          </a:p>
          <a:p>
            <a:endParaRPr lang="en-CA" dirty="0"/>
          </a:p>
          <a:p>
            <a:endParaRPr lang="en-CA" dirty="0" smtClean="0"/>
          </a:p>
          <a:p>
            <a:endParaRPr lang="en-CA" dirty="0"/>
          </a:p>
          <a:p>
            <a:r>
              <a:rPr lang="en-CA" dirty="0" smtClean="0"/>
              <a:t>C++ evaluates one expression at a time</a:t>
            </a:r>
          </a:p>
          <a:p>
            <a:pPr lvl="1"/>
            <a:r>
              <a:rPr lang="en-CA" dirty="0" smtClean="0"/>
              <a:t>If the compiler sees </a:t>
            </a:r>
            <a:r>
              <a:rPr lang="en-CA" dirty="0" smtClean="0">
                <a:latin typeface="Consolas" panose="020B0609020204030204" pitchFamily="49" charset="0"/>
                <a:cs typeface="Consolas" panose="020B0609020204030204" pitchFamily="49" charset="0"/>
              </a:rPr>
              <a:t>(7/3)*3</a:t>
            </a:r>
            <a:r>
              <a:rPr lang="en-CA" dirty="0" smtClean="0"/>
              <a:t>,</a:t>
            </a:r>
          </a:p>
          <a:p>
            <a:pPr lvl="2"/>
            <a:r>
              <a:rPr lang="en-CA" dirty="0" smtClean="0"/>
              <a:t>It first will have </a:t>
            </a:r>
            <a:r>
              <a:rPr lang="en-CA" dirty="0" smtClean="0">
                <a:latin typeface="Consolas" panose="020B0609020204030204" pitchFamily="49" charset="0"/>
                <a:cs typeface="Consolas" panose="020B0609020204030204" pitchFamily="49" charset="0"/>
              </a:rPr>
              <a:t>(7/3)</a:t>
            </a:r>
            <a:r>
              <a:rPr lang="en-CA" dirty="0" smtClean="0"/>
              <a:t> calculated, which evaluates to </a:t>
            </a:r>
            <a:r>
              <a:rPr lang="en-CA" dirty="0" smtClean="0">
                <a:latin typeface="Consolas" panose="020B0609020204030204" pitchFamily="49" charset="0"/>
                <a:cs typeface="Consolas" panose="020B0609020204030204" pitchFamily="49" charset="0"/>
              </a:rPr>
              <a:t>2</a:t>
            </a:r>
          </a:p>
          <a:p>
            <a:pPr lvl="2"/>
            <a:r>
              <a:rPr lang="en-CA" dirty="0" smtClean="0"/>
              <a:t>It then proceeds to calculate </a:t>
            </a:r>
            <a:r>
              <a:rPr lang="en-CA" dirty="0" smtClean="0">
                <a:latin typeface="Consolas" panose="020B0609020204030204" pitchFamily="49" charset="0"/>
                <a:cs typeface="Consolas" panose="020B0609020204030204" pitchFamily="49" charset="0"/>
              </a:rPr>
              <a:t>2*3</a:t>
            </a:r>
            <a:r>
              <a:rPr lang="en-CA" dirty="0" smtClean="0"/>
              <a:t> which is </a:t>
            </a:r>
            <a:r>
              <a:rPr lang="en-CA" dirty="0" smtClean="0">
                <a:latin typeface="Consolas" panose="020B0609020204030204" pitchFamily="49" charset="0"/>
                <a:cs typeface="Consolas" panose="020B0609020204030204" pitchFamily="49" charset="0"/>
              </a:rPr>
              <a:t>6</a:t>
            </a:r>
          </a:p>
          <a:p>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372901118"/>
              </p:ext>
            </p:extLst>
          </p:nvPr>
        </p:nvGraphicFramePr>
        <p:xfrm>
          <a:off x="3973885" y="3010148"/>
          <a:ext cx="1246187" cy="850900"/>
        </p:xfrm>
        <a:graphic>
          <a:graphicData uri="http://schemas.openxmlformats.org/presentationml/2006/ole">
            <mc:AlternateContent xmlns:mc="http://schemas.openxmlformats.org/markup-compatibility/2006">
              <mc:Choice xmlns:v="urn:schemas-microsoft-com:vml" Requires="v">
                <p:oleObj spid="_x0000_s4123" name="Equation" r:id="rId3" imgW="520560" imgH="355320" progId="Equation.DSMT4">
                  <p:embed/>
                </p:oleObj>
              </mc:Choice>
              <mc:Fallback>
                <p:oleObj name="Equation" r:id="rId3" imgW="520560" imgH="355320" progId="Equation.DSMT4">
                  <p:embed/>
                  <p:pic>
                    <p:nvPicPr>
                      <p:cNvPr id="0" name="Object 3"/>
                      <p:cNvPicPr>
                        <a:picLocks noChangeAspect="1" noChangeArrowheads="1"/>
                      </p:cNvPicPr>
                      <p:nvPr/>
                    </p:nvPicPr>
                    <p:blipFill>
                      <a:blip r:embed="rId4"/>
                      <a:srcRect/>
                      <a:stretch>
                        <a:fillRect/>
                      </a:stretch>
                    </p:blipFill>
                    <p:spPr bwMode="auto">
                      <a:xfrm>
                        <a:off x="3973885" y="3010148"/>
                        <a:ext cx="12461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5212830" y="3264806"/>
            <a:ext cx="295274" cy="369332"/>
          </a:xfrm>
          <a:prstGeom prst="rect">
            <a:avLst/>
          </a:prstGeom>
        </p:spPr>
        <p:txBody>
          <a:bodyPr wrap="none">
            <a:spAutoFit/>
          </a:bodyPr>
          <a:lstStyle/>
          <a:p>
            <a:r>
              <a:rPr lang="en-CA" dirty="0" smtClean="0">
                <a:latin typeface="Georgia" panose="02040502050405020303" pitchFamily="18" charset="0"/>
              </a:rPr>
              <a:t>?</a:t>
            </a:r>
            <a:endParaRPr lang="en-CA" dirty="0">
              <a:latin typeface="Georgia" panose="02040502050405020303" pitchFamily="18" charset="0"/>
            </a:endParaRPr>
          </a:p>
        </p:txBody>
      </p:sp>
    </p:spTree>
    <p:extLst>
      <p:ext uri="{BB962C8B-B14F-4D97-AF65-F5344CB8AC3E}">
        <p14:creationId xmlns:p14="http://schemas.microsoft.com/office/powerpoint/2010/main" val="4078987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Spacing around operators</a:t>
            </a:r>
            <a:endParaRPr lang="en-CA" dirty="0"/>
          </a:p>
        </p:txBody>
      </p:sp>
      <p:sp>
        <p:nvSpPr>
          <p:cNvPr id="3" name="Content Placeholder 2"/>
          <p:cNvSpPr>
            <a:spLocks noGrp="1"/>
          </p:cNvSpPr>
          <p:nvPr>
            <p:ph idx="1"/>
          </p:nvPr>
        </p:nvSpPr>
        <p:spPr/>
        <p:txBody>
          <a:bodyPr/>
          <a:lstStyle/>
          <a:p>
            <a:r>
              <a:rPr lang="en-CA" dirty="0" smtClean="0"/>
              <a:t>In C++, you can put any amount of whitespace between operators and their operands:</a:t>
            </a:r>
          </a:p>
          <a:p>
            <a:pPr marL="800100" lvl="2" indent="0" algn="l">
              <a:buNone/>
            </a:pPr>
            <a:r>
              <a:rPr lang="en-CA" sz="2000" dirty="0" err="1" smtClean="0">
                <a:latin typeface="Consolas" panose="020B0609020204030204" pitchFamily="49" charset="0"/>
                <a:cs typeface="Consolas" panose="020B0609020204030204" pitchFamily="49" charset="0"/>
              </a:rPr>
              <a:t>std</a:t>
            </a:r>
            <a:r>
              <a:rPr lang="en-CA" sz="2000" dirty="0" smtClean="0">
                <a:latin typeface="Consolas" panose="020B0609020204030204" pitchFamily="49" charset="0"/>
                <a:cs typeface="Consolas" panose="020B0609020204030204" pitchFamily="49" charset="0"/>
              </a:rPr>
              <a:t>::</a:t>
            </a:r>
            <a:r>
              <a:rPr lang="en-CA" sz="2000" dirty="0" err="1" smtClean="0">
                <a:latin typeface="Consolas" panose="020B0609020204030204" pitchFamily="49" charset="0"/>
                <a:cs typeface="Consolas" panose="020B0609020204030204" pitchFamily="49" charset="0"/>
              </a:rPr>
              <a:t>cout</a:t>
            </a:r>
            <a:r>
              <a:rPr lang="en-CA" sz="2000" dirty="0" smtClean="0">
                <a:latin typeface="Consolas" panose="020B0609020204030204" pitchFamily="49" charset="0"/>
                <a:cs typeface="Consolas" panose="020B0609020204030204" pitchFamily="49" charset="0"/>
              </a:rPr>
              <a:t> &lt;&lt; ((n/m)*m + (n % m));</a:t>
            </a:r>
          </a:p>
          <a:p>
            <a:pPr marL="800100" lvl="2" indent="0" algn="l">
              <a:buNone/>
            </a:pPr>
            <a:r>
              <a:rPr lang="en-CA" sz="2000" dirty="0" err="1" smtClean="0">
                <a:latin typeface="Consolas" panose="020B0609020204030204" pitchFamily="49" charset="0"/>
                <a:cs typeface="Consolas" panose="020B0609020204030204" pitchFamily="49" charset="0"/>
              </a:rPr>
              <a:t>std</a:t>
            </a:r>
            <a:r>
              <a:rPr lang="en-CA" sz="2000" dirty="0" smtClean="0">
                <a:latin typeface="Consolas" panose="020B0609020204030204" pitchFamily="49" charset="0"/>
                <a:cs typeface="Consolas" panose="020B0609020204030204" pitchFamily="49" charset="0"/>
              </a:rPr>
              <a:t>::</a:t>
            </a:r>
            <a:r>
              <a:rPr lang="en-CA" sz="2000" dirty="0" err="1" smtClean="0">
                <a:latin typeface="Consolas" panose="020B0609020204030204" pitchFamily="49" charset="0"/>
                <a:cs typeface="Consolas" panose="020B0609020204030204" pitchFamily="49" charset="0"/>
              </a:rPr>
              <a:t>cout</a:t>
            </a:r>
            <a:r>
              <a:rPr lang="en-CA" sz="2000" dirty="0" smtClean="0">
                <a:latin typeface="Consolas" panose="020B0609020204030204" pitchFamily="49" charset="0"/>
                <a:cs typeface="Consolas" panose="020B0609020204030204" pitchFamily="49" charset="0"/>
              </a:rPr>
              <a:t> &lt;&lt; ((n/m</a:t>
            </a:r>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m+(</a:t>
            </a:r>
            <a:r>
              <a:rPr lang="en-CA" sz="2000" dirty="0" err="1" smtClean="0">
                <a:latin typeface="Consolas" panose="020B0609020204030204" pitchFamily="49" charset="0"/>
                <a:cs typeface="Consolas" panose="020B0609020204030204" pitchFamily="49" charset="0"/>
              </a:rPr>
              <a:t>n%m</a:t>
            </a:r>
            <a:r>
              <a:rPr lang="en-CA" sz="2000" dirty="0" smtClean="0">
                <a:latin typeface="Consolas" panose="020B0609020204030204" pitchFamily="49" charset="0"/>
                <a:cs typeface="Consolas" panose="020B0609020204030204" pitchFamily="49" charset="0"/>
              </a:rPr>
              <a:t>));</a:t>
            </a:r>
          </a:p>
          <a:p>
            <a:pPr marL="800100" lvl="2" indent="0" algn="l">
              <a:buNone/>
            </a:pPr>
            <a:r>
              <a:rPr lang="en-CA" sz="2000" dirty="0" smtClean="0">
                <a:latin typeface="Consolas" panose="020B0609020204030204" pitchFamily="49" charset="0"/>
                <a:cs typeface="Consolas" panose="020B0609020204030204" pitchFamily="49" charset="0"/>
              </a:rPr>
              <a:t>              </a:t>
            </a:r>
            <a:r>
              <a:rPr lang="en-CA" sz="2000" dirty="0" err="1" smtClean="0">
                <a:latin typeface="Consolas" panose="020B0609020204030204" pitchFamily="49" charset="0"/>
                <a:cs typeface="Consolas" panose="020B0609020204030204" pitchFamily="49" charset="0"/>
              </a:rPr>
              <a:t>std</a:t>
            </a:r>
            <a:r>
              <a:rPr lang="en-CA" sz="2000" dirty="0" smtClean="0">
                <a:latin typeface="Consolas" panose="020B0609020204030204" pitchFamily="49" charset="0"/>
                <a:cs typeface="Consolas" panose="020B0609020204030204" pitchFamily="49" charset="0"/>
              </a:rPr>
              <a:t>::</a:t>
            </a:r>
            <a:r>
              <a:rPr lang="en-CA" sz="2000" dirty="0" err="1" smtClean="0">
                <a:latin typeface="Consolas" panose="020B0609020204030204" pitchFamily="49" charset="0"/>
                <a:cs typeface="Consolas" panose="020B0609020204030204" pitchFamily="49" charset="0"/>
              </a:rPr>
              <a:t>cout</a:t>
            </a:r>
            <a:r>
              <a:rPr lang="en-CA" sz="2000" dirty="0" smtClean="0">
                <a:latin typeface="Consolas" panose="020B0609020204030204" pitchFamily="49" charset="0"/>
                <a:cs typeface="Consolas" panose="020B0609020204030204" pitchFamily="49" charset="0"/>
              </a:rPr>
              <a:t>                          &lt;&lt;</a:t>
            </a:r>
          </a:p>
          <a:p>
            <a:pPr marL="800100" lvl="2" indent="0" algn="l">
              <a:buNone/>
            </a:pPr>
            <a:r>
              <a:rPr lang="en-CA" sz="2000" dirty="0" smtClean="0">
                <a:latin typeface="Consolas" panose="020B0609020204030204" pitchFamily="49" charset="0"/>
                <a:cs typeface="Consolas" panose="020B0609020204030204" pitchFamily="49" charset="0"/>
              </a:rPr>
              <a:t>  (                                       (      n</a:t>
            </a:r>
          </a:p>
          <a:p>
            <a:pPr marL="800100" lvl="2" indent="0" algn="l">
              <a:buNone/>
            </a:pPr>
            <a:r>
              <a:rPr lang="en-CA" sz="2000" dirty="0" smtClean="0">
                <a:latin typeface="Consolas" panose="020B0609020204030204" pitchFamily="49" charset="0"/>
                <a:cs typeface="Consolas" panose="020B0609020204030204" pitchFamily="49" charset="0"/>
              </a:rPr>
              <a:t>/    m    )*    m                          +</a:t>
            </a:r>
          </a:p>
          <a:p>
            <a:pPr marL="800100" lvl="2" indent="0" algn="l">
              <a:buNone/>
            </a:pPr>
            <a:r>
              <a:rPr lang="en-CA" sz="2000" dirty="0" smtClean="0">
                <a:latin typeface="Consolas" panose="020B0609020204030204" pitchFamily="49" charset="0"/>
                <a:cs typeface="Consolas" panose="020B0609020204030204" pitchFamily="49" charset="0"/>
              </a:rPr>
              <a:t> (      n%            m                          ))</a:t>
            </a:r>
          </a:p>
          <a:p>
            <a:pPr marL="800100" lvl="2" indent="0" algn="l">
              <a:buNone/>
            </a:pPr>
            <a:r>
              <a:rPr lang="en-CA" sz="2000" dirty="0">
                <a:latin typeface="Consolas" panose="020B0609020204030204" pitchFamily="49" charset="0"/>
                <a:cs typeface="Consolas" panose="020B0609020204030204" pitchFamily="49" charset="0"/>
              </a:rPr>
              <a:t> </a:t>
            </a:r>
            <a:r>
              <a:rPr lang="en-CA" sz="2000" dirty="0" smtClean="0">
                <a:latin typeface="Consolas" panose="020B0609020204030204" pitchFamily="49" charset="0"/>
                <a:cs typeface="Consolas" panose="020B0609020204030204" pitchFamily="49" charset="0"/>
              </a:rPr>
              <a:t>                                ;</a:t>
            </a:r>
          </a:p>
          <a:p>
            <a:r>
              <a:rPr lang="en-US" dirty="0" smtClean="0"/>
              <a:t>We recommend:</a:t>
            </a:r>
          </a:p>
          <a:p>
            <a:pPr lvl="1"/>
            <a:r>
              <a:rPr lang="en-US" dirty="0" smtClean="0"/>
              <a:t>Putting one space between operands and </a:t>
            </a:r>
            <a:r>
              <a:rPr lang="en-US" dirty="0" smtClean="0">
                <a:latin typeface="Consolas" panose="020B0609020204030204" pitchFamily="49" charset="0"/>
              </a:rPr>
              <a:t>+</a:t>
            </a:r>
            <a:r>
              <a:rPr lang="en-US" dirty="0" smtClean="0"/>
              <a:t>, </a:t>
            </a:r>
            <a:r>
              <a:rPr lang="en-US" dirty="0" smtClean="0">
                <a:latin typeface="Consolas" panose="020B0609020204030204" pitchFamily="49" charset="0"/>
              </a:rPr>
              <a:t>-</a:t>
            </a:r>
            <a:r>
              <a:rPr lang="en-US" dirty="0" smtClean="0"/>
              <a:t> and </a:t>
            </a:r>
            <a:r>
              <a:rPr lang="en-US" dirty="0" smtClean="0">
                <a:latin typeface="Consolas" panose="020B0609020204030204" pitchFamily="49" charset="0"/>
              </a:rPr>
              <a:t>%</a:t>
            </a:r>
            <a:endParaRPr lang="en-US" dirty="0" smtClean="0"/>
          </a:p>
          <a:p>
            <a:pPr lvl="1"/>
            <a:r>
              <a:rPr lang="en-US" dirty="0" smtClean="0"/>
              <a:t>Juxtaposing operands with </a:t>
            </a:r>
            <a:r>
              <a:rPr lang="en-US" dirty="0" smtClean="0">
                <a:latin typeface="Consolas" panose="020B0609020204030204" pitchFamily="49" charset="0"/>
              </a:rPr>
              <a:t>*</a:t>
            </a:r>
            <a:r>
              <a:rPr lang="en-US" dirty="0" smtClean="0"/>
              <a:t> and </a:t>
            </a:r>
            <a:r>
              <a:rPr lang="en-US" dirty="0" smtClean="0">
                <a:latin typeface="Consolas" panose="020B0609020204030204" pitchFamily="49" charset="0"/>
              </a:rPr>
              <a:t>/</a:t>
            </a:r>
            <a:r>
              <a:rPr lang="en-US" dirty="0"/>
              <a:t> </a:t>
            </a:r>
            <a:r>
              <a:rPr lang="en-US" dirty="0" smtClean="0"/>
              <a:t>operands</a:t>
            </a:r>
          </a:p>
          <a:p>
            <a:r>
              <a:rPr lang="en-US" dirty="0" smtClean="0"/>
              <a:t>Forcing your self soon makes it habitual</a:t>
            </a:r>
          </a:p>
          <a:p>
            <a:pPr lvl="1"/>
            <a:r>
              <a:rPr lang="en-US" dirty="0" smtClean="0"/>
              <a:t>You will not even think about it when you type…</a:t>
            </a:r>
          </a:p>
          <a:p>
            <a:endParaRPr lang="en-CA" dirty="0"/>
          </a:p>
        </p:txBody>
      </p:sp>
    </p:spTree>
    <p:extLst>
      <p:ext uri="{BB962C8B-B14F-4D97-AF65-F5344CB8AC3E}">
        <p14:creationId xmlns:p14="http://schemas.microsoft.com/office/powerpoint/2010/main" val="878632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Upcasting</a:t>
            </a:r>
            <a:endParaRPr lang="en-CA" dirty="0"/>
          </a:p>
        </p:txBody>
      </p:sp>
      <p:sp>
        <p:nvSpPr>
          <p:cNvPr id="3" name="Content Placeholder 2"/>
          <p:cNvSpPr>
            <a:spLocks noGrp="1"/>
          </p:cNvSpPr>
          <p:nvPr>
            <p:ph idx="1"/>
          </p:nvPr>
        </p:nvSpPr>
        <p:spPr/>
        <p:txBody>
          <a:bodyPr>
            <a:normAutofit lnSpcReduction="10000"/>
          </a:bodyPr>
          <a:lstStyle/>
          <a:p>
            <a:r>
              <a:rPr lang="en-CA" dirty="0" smtClean="0"/>
              <a:t>Suppose the compiler sees:</a:t>
            </a:r>
          </a:p>
          <a:p>
            <a:pPr marL="0" indent="0" algn="ctr">
              <a:buNone/>
            </a:pPr>
            <a:r>
              <a:rPr lang="en-CA" dirty="0" smtClean="0">
                <a:latin typeface="Consolas" panose="020B0609020204030204" pitchFamily="49" charset="0"/>
                <a:cs typeface="Consolas" panose="020B0609020204030204" pitchFamily="49" charset="0"/>
              </a:rPr>
              <a:t>3.2/2</a:t>
            </a:r>
            <a:endParaRPr lang="en-CA" dirty="0" smtClean="0"/>
          </a:p>
          <a:p>
            <a:r>
              <a:rPr lang="en-CA" dirty="0" smtClean="0"/>
              <a:t>Does it use floating-point division, or integer division?</a:t>
            </a:r>
          </a:p>
          <a:p>
            <a:pPr lvl="1"/>
            <a:r>
              <a:rPr lang="en-CA" dirty="0" smtClean="0"/>
              <a:t>The only way for this to make sense is for the compiler to </a:t>
            </a:r>
            <a:r>
              <a:rPr lang="en-CA" i="1" dirty="0" smtClean="0"/>
              <a:t>interpret </a:t>
            </a:r>
            <a:r>
              <a:rPr lang="en-CA" dirty="0" smtClean="0"/>
              <a:t>the </a:t>
            </a:r>
            <a:r>
              <a:rPr lang="en-CA" dirty="0" smtClean="0">
                <a:latin typeface="Consolas" panose="020B0609020204030204" pitchFamily="49" charset="0"/>
                <a:cs typeface="Consolas" panose="020B0609020204030204" pitchFamily="49" charset="0"/>
              </a:rPr>
              <a:t>2</a:t>
            </a:r>
            <a:r>
              <a:rPr lang="en-CA" dirty="0" smtClean="0"/>
              <a:t> as a floating-point number</a:t>
            </a:r>
          </a:p>
          <a:p>
            <a:pPr lvl="1"/>
            <a:r>
              <a:rPr lang="en-CA" dirty="0" smtClean="0">
                <a:solidFill>
                  <a:prstClr val="black"/>
                </a:solidFill>
              </a:rPr>
              <a:t>This process is called </a:t>
            </a:r>
            <a:r>
              <a:rPr lang="en-CA" i="1" dirty="0" err="1" smtClean="0">
                <a:solidFill>
                  <a:prstClr val="black"/>
                </a:solidFill>
              </a:rPr>
              <a:t>upcasting</a:t>
            </a:r>
            <a:endParaRPr lang="en-CA" dirty="0" smtClean="0">
              <a:solidFill>
                <a:prstClr val="black"/>
              </a:solidFill>
            </a:endParaRPr>
          </a:p>
          <a:p>
            <a:pPr lvl="2"/>
            <a:r>
              <a:rPr lang="en-CA" dirty="0" smtClean="0">
                <a:solidFill>
                  <a:prstClr val="black"/>
                </a:solidFill>
              </a:rPr>
              <a:t>Literals are </a:t>
            </a:r>
            <a:r>
              <a:rPr lang="en-CA" dirty="0" err="1" smtClean="0">
                <a:solidFill>
                  <a:prstClr val="black"/>
                </a:solidFill>
              </a:rPr>
              <a:t>upcast</a:t>
            </a:r>
            <a:r>
              <a:rPr lang="en-CA" dirty="0" smtClean="0">
                <a:solidFill>
                  <a:prstClr val="black"/>
                </a:solidFill>
              </a:rPr>
              <a:t> by the compiler</a:t>
            </a:r>
            <a:endParaRPr lang="en-CA" dirty="0" smtClean="0"/>
          </a:p>
          <a:p>
            <a:pPr marL="0" indent="0">
              <a:buNone/>
            </a:pPr>
            <a:endParaRPr lang="en-CA" dirty="0" smtClean="0"/>
          </a:p>
        </p:txBody>
      </p:sp>
    </p:spTree>
    <p:extLst>
      <p:ext uri="{BB962C8B-B14F-4D97-AF65-F5344CB8AC3E}">
        <p14:creationId xmlns:p14="http://schemas.microsoft.com/office/powerpoint/2010/main" val="4106261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 and </a:t>
            </a:r>
            <a:r>
              <a:rPr lang="en-CA" dirty="0" err="1" smtClean="0"/>
              <a:t>upcasting</a:t>
            </a:r>
            <a:endParaRPr lang="en-CA" dirty="0"/>
          </a:p>
        </p:txBody>
      </p:sp>
      <p:sp>
        <p:nvSpPr>
          <p:cNvPr id="3" name="Content Placeholder 2"/>
          <p:cNvSpPr>
            <a:spLocks noGrp="1"/>
          </p:cNvSpPr>
          <p:nvPr>
            <p:ph idx="1"/>
          </p:nvPr>
        </p:nvSpPr>
        <p:spPr/>
        <p:txBody>
          <a:bodyPr/>
          <a:lstStyle/>
          <a:p>
            <a:r>
              <a:rPr lang="en-CA" dirty="0" smtClean="0"/>
              <a:t>Again, C++ is very exact when </a:t>
            </a:r>
            <a:r>
              <a:rPr lang="en-CA" dirty="0" err="1" smtClean="0"/>
              <a:t>upcasting</a:t>
            </a:r>
            <a:r>
              <a:rPr lang="en-CA" dirty="0" smtClean="0"/>
              <a:t> occurs:</a:t>
            </a:r>
          </a:p>
          <a:p>
            <a:pPr lvl="1"/>
            <a:r>
              <a:rPr lang="en-CA" dirty="0" smtClean="0"/>
              <a:t>Only when one operand is a floating-point number and the other is an integer is the integer </a:t>
            </a:r>
            <a:r>
              <a:rPr lang="en-CA" dirty="0" err="1" smtClean="0"/>
              <a:t>upcast</a:t>
            </a:r>
            <a:r>
              <a:rPr lang="en-CA" dirty="0" smtClean="0"/>
              <a:t> to a floating-point number</a:t>
            </a:r>
          </a:p>
          <a:p>
            <a:endParaRPr lang="en-CA" dirty="0"/>
          </a:p>
          <a:p>
            <a:r>
              <a:rPr lang="en-CA" dirty="0" smtClean="0"/>
              <a:t>What is the output of each of the following? Why?</a:t>
            </a:r>
            <a:endParaRPr lang="en-CA" dirty="0"/>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(10.0 + (1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3.0);</a:t>
            </a: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1 / 2 * 3.0);</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(10</a:t>
            </a:r>
            <a:r>
              <a:rPr lang="en-CA" dirty="0">
                <a:latin typeface="Consolas" panose="020B0609020204030204" pitchFamily="49" charset="0"/>
                <a:cs typeface="Consolas" panose="020B0609020204030204" pitchFamily="49" charset="0"/>
              </a:rPr>
              <a:t>.0</a:t>
            </a:r>
            <a:r>
              <a:rPr lang="en-CA" dirty="0" smtClean="0">
                <a:latin typeface="Consolas" panose="020B0609020204030204" pitchFamily="49" charset="0"/>
                <a:cs typeface="Consolas" panose="020B0609020204030204" pitchFamily="49" charset="0"/>
              </a:rPr>
              <a:t> +  1 / (2 / 3.0));</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622146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Unary operators</a:t>
            </a:r>
            <a:endParaRPr lang="en-CA" dirty="0"/>
          </a:p>
        </p:txBody>
      </p:sp>
      <p:sp>
        <p:nvSpPr>
          <p:cNvPr id="3" name="Content Placeholder 2"/>
          <p:cNvSpPr>
            <a:spLocks noGrp="1"/>
          </p:cNvSpPr>
          <p:nvPr>
            <p:ph idx="1"/>
          </p:nvPr>
        </p:nvSpPr>
        <p:spPr/>
        <p:txBody>
          <a:bodyPr/>
          <a:lstStyle/>
          <a:p>
            <a:r>
              <a:rPr lang="en-CA" dirty="0" smtClean="0"/>
              <a:t>There are two unary operators for arithmetic:</a:t>
            </a:r>
          </a:p>
          <a:p>
            <a:pPr lvl="1"/>
            <a:r>
              <a:rPr lang="en-CA" dirty="0" smtClean="0"/>
              <a:t>Unary negation operator changes the sign of what follows:</a:t>
            </a:r>
          </a:p>
          <a:p>
            <a:pPr marL="0" indent="0">
              <a:buNone/>
            </a:pPr>
            <a:r>
              <a:rPr lang="en-CA" dirty="0" smtClean="0">
                <a:latin typeface="Consolas" panose="020B0609020204030204" pitchFamily="49" charset="0"/>
                <a:cs typeface="Consolas" panose="020B0609020204030204" pitchFamily="49" charset="0"/>
              </a:rPr>
              <a:t>	std</a:t>
            </a:r>
            <a:r>
              <a:rPr lang="en-CA" dirty="0">
                <a:latin typeface="Consolas" panose="020B0609020204030204" pitchFamily="49" charset="0"/>
                <a:cs typeface="Consolas" panose="020B0609020204030204" pitchFamily="49" charset="0"/>
              </a:rPr>
              <a:t>::cout &lt;&lt; </a:t>
            </a:r>
            <a:r>
              <a:rPr lang="en-CA" dirty="0" smtClean="0">
                <a:latin typeface="Consolas" panose="020B0609020204030204" pitchFamily="49" charset="0"/>
                <a:cs typeface="Consolas" panose="020B0609020204030204" pitchFamily="49" charset="0"/>
              </a:rPr>
              <a:t>-(1 + 2 + 3);</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-(2*3*4);</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-(1 + 2*3);</a:t>
            </a:r>
          </a:p>
          <a:p>
            <a:pPr marL="0" indent="0">
              <a:buNone/>
            </a:pPr>
            <a:endParaRPr lang="en-CA" dirty="0">
              <a:latin typeface="Consolas" panose="020B0609020204030204" pitchFamily="49" charset="0"/>
              <a:cs typeface="Consolas" panose="020B0609020204030204" pitchFamily="49" charset="0"/>
            </a:endParaRPr>
          </a:p>
          <a:p>
            <a:pPr lvl="1"/>
            <a:r>
              <a:rPr lang="en-CA" dirty="0" smtClean="0"/>
              <a:t>Unary neutral operator leaves the sign unchanged:</a:t>
            </a:r>
            <a:endParaRPr lang="en-CA" dirty="0"/>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1 + 2 </a:t>
            </a:r>
            <a:r>
              <a:rPr lang="en-CA" dirty="0" smtClean="0">
                <a:latin typeface="Consolas" panose="020B0609020204030204" pitchFamily="49" charset="0"/>
                <a:cs typeface="Consolas" panose="020B0609020204030204" pitchFamily="49" charset="0"/>
              </a:rPr>
              <a:t>- 5);</a:t>
            </a:r>
            <a:endParaRPr lang="en-CA" dirty="0">
              <a:latin typeface="Consolas" panose="020B0609020204030204" pitchFamily="49" charset="0"/>
              <a:cs typeface="Consolas" panose="020B0609020204030204" pitchFamily="49" charset="0"/>
            </a:endParaRP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+(-2*3*4</a:t>
            </a:r>
            <a:r>
              <a:rPr lang="en-CA" dirty="0">
                <a:latin typeface="Consolas" panose="020B0609020204030204" pitchFamily="49" charset="0"/>
                <a:cs typeface="Consolas" panose="020B0609020204030204" pitchFamily="49" charset="0"/>
              </a:rPr>
              <a:t>);</a:t>
            </a:r>
          </a:p>
          <a:p>
            <a:pPr marL="0" indent="0">
              <a:buNone/>
            </a:pPr>
            <a:r>
              <a:rPr lang="en-CA" dirty="0">
                <a:latin typeface="Consolas" panose="020B0609020204030204" pitchFamily="49" charset="0"/>
                <a:cs typeface="Consolas" panose="020B0609020204030204" pitchFamily="49" charset="0"/>
              </a:rPr>
              <a:t>	std::cout &lt;&lt;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1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2*3);</a:t>
            </a:r>
          </a:p>
          <a:p>
            <a:pPr marL="0"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03815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expression</a:t>
            </a:r>
            <a:endParaRPr lang="en-CA" dirty="0"/>
          </a:p>
        </p:txBody>
      </p:sp>
      <p:sp>
        <p:nvSpPr>
          <p:cNvPr id="3" name="Content Placeholder 2"/>
          <p:cNvSpPr>
            <a:spLocks noGrp="1"/>
          </p:cNvSpPr>
          <p:nvPr>
            <p:ph idx="1"/>
          </p:nvPr>
        </p:nvSpPr>
        <p:spPr/>
        <p:txBody>
          <a:bodyPr>
            <a:normAutofit lnSpcReduction="10000"/>
          </a:bodyPr>
          <a:lstStyle/>
          <a:p>
            <a:r>
              <a:rPr lang="en-CA" dirty="0" smtClean="0"/>
              <a:t>If all of the variables are </a:t>
            </a:r>
            <a:r>
              <a:rPr lang="en-CA" dirty="0" err="1" smtClean="0">
                <a:latin typeface="Consolas" panose="020B0609020204030204" pitchFamily="49" charset="0"/>
              </a:rPr>
              <a:t>int</a:t>
            </a:r>
            <a:r>
              <a:rPr lang="en-CA" dirty="0" smtClean="0"/>
              <a:t>, the result of these is an </a:t>
            </a:r>
            <a:r>
              <a:rPr lang="en-CA" dirty="0" err="1" smtClean="0">
                <a:latin typeface="Consolas" panose="020B0609020204030204" pitchFamily="49" charset="0"/>
              </a:rPr>
              <a:t>int</a:t>
            </a:r>
            <a:r>
              <a:rPr lang="en-CA" dirty="0" smtClean="0"/>
              <a:t>:</a:t>
            </a:r>
            <a:endParaRPr lang="en-CA" dirty="0" smtClean="0">
              <a:latin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35</a:t>
            </a:r>
          </a:p>
          <a:p>
            <a:pPr marL="800100" lvl="2" indent="0" algn="ctr">
              <a:buNone/>
            </a:pPr>
            <a:r>
              <a:rPr lang="en-US" sz="1600" dirty="0" smtClean="0">
                <a:latin typeface="Consolas" panose="020B0609020204030204" pitchFamily="49" charset="0"/>
                <a:cs typeface="Consolas" panose="020B0609020204030204" pitchFamily="49" charset="0"/>
              </a:rPr>
              <a:t>a</a:t>
            </a:r>
          </a:p>
          <a:p>
            <a:pPr marL="800100" lvl="2" indent="0" algn="ctr">
              <a:buNone/>
            </a:pPr>
            <a:r>
              <a:rPr lang="en-US" sz="1600" dirty="0" smtClean="0">
                <a:latin typeface="Consolas" panose="020B0609020204030204" pitchFamily="49" charset="0"/>
                <a:cs typeface="Consolas" panose="020B0609020204030204" pitchFamily="49" charset="0"/>
              </a:rPr>
              <a:t>a + b + c + d + 1</a:t>
            </a:r>
          </a:p>
          <a:p>
            <a:pPr marL="800100" lvl="2" indent="0" algn="ctr">
              <a:buNone/>
            </a:pPr>
            <a:r>
              <a:rPr lang="en-US" sz="1600" dirty="0" smtClean="0">
                <a:latin typeface="Consolas" panose="020B0609020204030204" pitchFamily="49" charset="0"/>
                <a:cs typeface="Consolas" panose="020B0609020204030204" pitchFamily="49" charset="0"/>
              </a:rPr>
              <a:t>12*(a + b)*(1 - b)</a:t>
            </a:r>
          </a:p>
          <a:p>
            <a:pPr marL="800100" lvl="2" indent="0" algn="ctr">
              <a:buNone/>
            </a:pPr>
            <a:r>
              <a:rPr lang="en-US" sz="1600" dirty="0" smtClean="0">
                <a:latin typeface="Consolas" panose="020B0609020204030204" pitchFamily="49" charset="0"/>
                <a:cs typeface="Consolas" panose="020B0609020204030204" pitchFamily="49" charset="0"/>
              </a:rPr>
              <a:t>(a + b + c)/10;</a:t>
            </a:r>
          </a:p>
          <a:p>
            <a:pPr marL="800100" lvl="2" indent="0" algn="ctr">
              <a:buNone/>
            </a:pPr>
            <a:r>
              <a:rPr lang="en-US" sz="1600" dirty="0" smtClean="0">
                <a:latin typeface="Consolas" panose="020B0609020204030204" pitchFamily="49" charset="0"/>
                <a:cs typeface="Consolas" panose="020B0609020204030204" pitchFamily="49" charset="0"/>
              </a:rPr>
              <a:t>(a - 1)*a*(a + 1)</a:t>
            </a:r>
          </a:p>
          <a:p>
            <a:pPr marL="800100" lvl="2" indent="0" algn="ctr">
              <a:buNone/>
            </a:pPr>
            <a:r>
              <a:rPr lang="en-US" sz="1600" dirty="0" smtClean="0">
                <a:latin typeface="Consolas" panose="020B0609020204030204" pitchFamily="49" charset="0"/>
                <a:cs typeface="Consolas" panose="020B0609020204030204" pitchFamily="49" charset="0"/>
              </a:rPr>
              <a:t>-a + b</a:t>
            </a:r>
          </a:p>
          <a:p>
            <a:pPr marL="800100" lvl="2" indent="0" algn="ctr">
              <a:buNone/>
            </a:pPr>
            <a:r>
              <a:rPr lang="en-US" sz="1600" dirty="0" smtClean="0">
                <a:latin typeface="Consolas" panose="020B0609020204030204" pitchFamily="49" charset="0"/>
                <a:cs typeface="Consolas" panose="020B0609020204030204" pitchFamily="49" charset="0"/>
              </a:rPr>
              <a:t>+c</a:t>
            </a:r>
          </a:p>
          <a:p>
            <a:pPr marL="800100" lvl="2" indent="0" algn="ctr">
              <a:buNone/>
            </a:pPr>
            <a:endParaRPr lang="en-US" sz="1600" dirty="0" smtClean="0">
              <a:latin typeface="Consolas" panose="020B0609020204030204" pitchFamily="49" charset="0"/>
              <a:cs typeface="Consolas" panose="020B0609020204030204" pitchFamily="49" charset="0"/>
            </a:endParaRPr>
          </a:p>
          <a:p>
            <a:r>
              <a:rPr lang="en-CA" dirty="0" smtClean="0"/>
              <a:t>If all of the variables </a:t>
            </a:r>
            <a:r>
              <a:rPr lang="en-CA" dirty="0"/>
              <a:t>are </a:t>
            </a:r>
            <a:r>
              <a:rPr lang="en-CA" dirty="0" smtClean="0">
                <a:latin typeface="Consolas" panose="020B0609020204030204" pitchFamily="49" charset="0"/>
              </a:rPr>
              <a:t>double</a:t>
            </a:r>
            <a:r>
              <a:rPr lang="en-CA" dirty="0" smtClean="0"/>
              <a:t>, </a:t>
            </a:r>
            <a:r>
              <a:rPr lang="en-CA" dirty="0"/>
              <a:t>the result of these is </a:t>
            </a:r>
            <a:r>
              <a:rPr lang="en-CA" dirty="0" smtClean="0"/>
              <a:t>a </a:t>
            </a:r>
            <a:r>
              <a:rPr lang="en-CA" dirty="0" smtClean="0">
                <a:latin typeface="Consolas" panose="020B0609020204030204" pitchFamily="49" charset="0"/>
              </a:rPr>
              <a:t>double</a:t>
            </a:r>
            <a:r>
              <a:rPr lang="en-CA" dirty="0" smtClean="0"/>
              <a:t>:</a:t>
            </a:r>
            <a:endParaRPr lang="en-CA" dirty="0">
              <a:latin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35.0</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a:latin typeface="Consolas" panose="020B0609020204030204" pitchFamily="49" charset="0"/>
                <a:cs typeface="Consolas" panose="020B0609020204030204" pitchFamily="49" charset="0"/>
              </a:rPr>
              <a:t>a</a:t>
            </a:r>
          </a:p>
          <a:p>
            <a:pPr marL="800100" lvl="2" indent="0" algn="ctr">
              <a:buNone/>
            </a:pPr>
            <a:r>
              <a:rPr lang="en-US" sz="1600" dirty="0">
                <a:latin typeface="Consolas" panose="020B0609020204030204" pitchFamily="49" charset="0"/>
                <a:cs typeface="Consolas" panose="020B0609020204030204" pitchFamily="49" charset="0"/>
              </a:rPr>
              <a:t>a + b + c + d + </a:t>
            </a:r>
            <a:r>
              <a:rPr lang="en-US" sz="1600" dirty="0" smtClean="0">
                <a:latin typeface="Consolas" panose="020B0609020204030204" pitchFamily="49" charset="0"/>
                <a:cs typeface="Consolas" panose="020B0609020204030204" pitchFamily="49" charset="0"/>
              </a:rPr>
              <a:t>1.3</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smtClean="0">
                <a:latin typeface="Consolas" panose="020B0609020204030204" pitchFamily="49" charset="0"/>
                <a:cs typeface="Consolas" panose="020B0609020204030204" pitchFamily="49" charset="0"/>
              </a:rPr>
              <a:t>12.5*(</a:t>
            </a:r>
            <a:r>
              <a:rPr lang="en-US" sz="1600" dirty="0">
                <a:latin typeface="Consolas" panose="020B0609020204030204" pitchFamily="49" charset="0"/>
                <a:cs typeface="Consolas" panose="020B0609020204030204" pitchFamily="49" charset="0"/>
              </a:rPr>
              <a:t>a + b)*(</a:t>
            </a:r>
            <a:r>
              <a:rPr lang="en-US" sz="1600" dirty="0" smtClean="0">
                <a:latin typeface="Consolas" panose="020B0609020204030204" pitchFamily="49" charset="0"/>
                <a:cs typeface="Consolas" panose="020B0609020204030204" pitchFamily="49" charset="0"/>
              </a:rPr>
              <a:t>1.0 </a:t>
            </a:r>
            <a:r>
              <a:rPr lang="en-US" sz="1600" dirty="0">
                <a:latin typeface="Consolas" panose="020B0609020204030204" pitchFamily="49" charset="0"/>
                <a:cs typeface="Consolas" panose="020B0609020204030204" pitchFamily="49" charset="0"/>
              </a:rPr>
              <a:t>- b)</a:t>
            </a:r>
          </a:p>
          <a:p>
            <a:pPr marL="800100" lvl="2" indent="0" algn="ctr">
              <a:buNone/>
            </a:pPr>
            <a:r>
              <a:rPr lang="en-US" sz="1600" dirty="0">
                <a:latin typeface="Consolas" panose="020B0609020204030204" pitchFamily="49" charset="0"/>
                <a:cs typeface="Consolas" panose="020B0609020204030204" pitchFamily="49" charset="0"/>
              </a:rPr>
              <a:t>(a + b + c)/</a:t>
            </a:r>
            <a:r>
              <a:rPr lang="en-US" sz="1600" dirty="0" smtClean="0">
                <a:latin typeface="Consolas" panose="020B0609020204030204" pitchFamily="49" charset="0"/>
                <a:cs typeface="Consolas" panose="020B0609020204030204" pitchFamily="49" charset="0"/>
              </a:rPr>
              <a:t>10.5;</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a:latin typeface="Consolas" panose="020B0609020204030204" pitchFamily="49" charset="0"/>
                <a:cs typeface="Consolas" panose="020B0609020204030204" pitchFamily="49" charset="0"/>
              </a:rPr>
              <a:t>(a </a:t>
            </a:r>
            <a:r>
              <a:rPr lang="en-US" sz="1600" dirty="0" smtClean="0">
                <a:latin typeface="Consolas" panose="020B0609020204030204" pitchFamily="49" charset="0"/>
                <a:cs typeface="Consolas" panose="020B0609020204030204" pitchFamily="49" charset="0"/>
              </a:rPr>
              <a:t>– 1.7)*</a:t>
            </a:r>
            <a:r>
              <a:rPr lang="en-US" sz="1600" dirty="0">
                <a:latin typeface="Consolas" panose="020B0609020204030204" pitchFamily="49" charset="0"/>
                <a:cs typeface="Consolas" panose="020B0609020204030204" pitchFamily="49" charset="0"/>
              </a:rPr>
              <a:t>a*(a + </a:t>
            </a:r>
            <a:r>
              <a:rPr lang="en-US" sz="1600" dirty="0" smtClean="0">
                <a:latin typeface="Consolas" panose="020B0609020204030204" pitchFamily="49" charset="0"/>
                <a:cs typeface="Consolas" panose="020B0609020204030204" pitchFamily="49" charset="0"/>
              </a:rPr>
              <a:t>1.7)</a:t>
            </a:r>
            <a:endParaRPr lang="en-US" sz="1600" dirty="0">
              <a:latin typeface="Consolas" panose="020B0609020204030204" pitchFamily="49" charset="0"/>
              <a:cs typeface="Consolas" panose="020B0609020204030204" pitchFamily="49" charset="0"/>
            </a:endParaRPr>
          </a:p>
          <a:p>
            <a:pPr marL="800100" lvl="2" indent="0" algn="ctr">
              <a:buNone/>
            </a:pPr>
            <a:r>
              <a:rPr lang="en-US" sz="1600" dirty="0">
                <a:latin typeface="Consolas" panose="020B0609020204030204" pitchFamily="49" charset="0"/>
                <a:cs typeface="Consolas" panose="020B0609020204030204" pitchFamily="49" charset="0"/>
              </a:rPr>
              <a:t>-a + b</a:t>
            </a:r>
          </a:p>
          <a:p>
            <a:pPr marL="800100" lvl="2" indent="0" algn="ctr">
              <a:buNone/>
            </a:pPr>
            <a:r>
              <a:rPr lang="en-US" sz="1600" dirty="0">
                <a:latin typeface="Consolas" panose="020B0609020204030204" pitchFamily="49" charset="0"/>
                <a:cs typeface="Consolas" panose="020B0609020204030204" pitchFamily="49" charset="0"/>
              </a:rPr>
              <a:t>+</a:t>
            </a:r>
            <a:r>
              <a:rPr lang="en-US" sz="1600" dirty="0" smtClean="0">
                <a:latin typeface="Consolas" panose="020B0609020204030204" pitchFamily="49" charset="0"/>
                <a:cs typeface="Consolas" panose="020B0609020204030204" pitchFamily="49" charset="0"/>
              </a:rPr>
              <a:t>c</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0713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Arithmetic  </a:t>
            </a:r>
            <a:r>
              <a:rPr lang="en-CA" dirty="0" smtClean="0"/>
              <a:t>expression</a:t>
            </a:r>
            <a:endParaRPr lang="en-CA" dirty="0"/>
          </a:p>
        </p:txBody>
      </p:sp>
      <p:sp>
        <p:nvSpPr>
          <p:cNvPr id="3" name="Content Placeholder 2"/>
          <p:cNvSpPr>
            <a:spLocks noGrp="1"/>
          </p:cNvSpPr>
          <p:nvPr>
            <p:ph idx="1"/>
          </p:nvPr>
        </p:nvSpPr>
        <p:spPr/>
        <p:txBody>
          <a:bodyPr/>
          <a:lstStyle/>
          <a:p>
            <a:r>
              <a:rPr lang="en-CA" dirty="0" smtClean="0"/>
              <a:t>We can now make the following statements:</a:t>
            </a:r>
          </a:p>
          <a:p>
            <a:pPr lvl="1"/>
            <a:r>
              <a:rPr lang="en-CA" dirty="0" smtClean="0"/>
              <a:t>An integer arithmetic expression will always evaluate to an integer</a:t>
            </a:r>
          </a:p>
          <a:p>
            <a:pPr lvl="1"/>
            <a:endParaRPr lang="en-CA" dirty="0"/>
          </a:p>
          <a:p>
            <a:r>
              <a:rPr lang="en-CA" dirty="0" smtClean="0"/>
              <a:t>We can make an identical description of floating-point arithmetic expressions</a:t>
            </a:r>
            <a:endParaRPr lang="en-CA" dirty="0"/>
          </a:p>
        </p:txBody>
      </p:sp>
    </p:spTree>
    <p:extLst>
      <p:ext uri="{BB962C8B-B14F-4D97-AF65-F5344CB8AC3E}">
        <p14:creationId xmlns:p14="http://schemas.microsoft.com/office/powerpoint/2010/main" val="2843585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a:t>
            </a:r>
            <a:r>
              <a:rPr lang="en-CA" dirty="0"/>
              <a:t>presentation</a:t>
            </a:r>
            <a:r>
              <a:rPr lang="en-CA" dirty="0" smtClean="0"/>
              <a:t>, you now:</a:t>
            </a:r>
            <a:endParaRPr lang="en-CA" dirty="0"/>
          </a:p>
          <a:p>
            <a:pPr lvl="1"/>
            <a:r>
              <a:rPr lang="en-CA" dirty="0" smtClean="0"/>
              <a:t>Understand the binary arithmetic operators in C++</a:t>
            </a:r>
            <a:endParaRPr lang="en-CA" dirty="0"/>
          </a:p>
          <a:p>
            <a:pPr lvl="2"/>
            <a:r>
              <a:rPr lang="en-CA" dirty="0"/>
              <a:t>Addition, subtraction, multiplication and division</a:t>
            </a:r>
          </a:p>
          <a:p>
            <a:pPr lvl="1"/>
            <a:r>
              <a:rPr lang="en-CA" dirty="0" smtClean="0"/>
              <a:t>The effect of integer division and the remainder operator</a:t>
            </a:r>
            <a:endParaRPr lang="en-CA" dirty="0"/>
          </a:p>
          <a:p>
            <a:pPr lvl="1"/>
            <a:r>
              <a:rPr lang="en-CA" dirty="0" err="1" smtClean="0"/>
              <a:t>Upcasting</a:t>
            </a:r>
            <a:r>
              <a:rPr lang="en-CA" dirty="0" smtClean="0"/>
              <a:t> </a:t>
            </a:r>
            <a:r>
              <a:rPr lang="en-CA" dirty="0"/>
              <a:t>integers to floating-point</a:t>
            </a:r>
          </a:p>
          <a:p>
            <a:pPr lvl="1"/>
            <a:r>
              <a:rPr lang="en-CA" dirty="0" smtClean="0"/>
              <a:t>Understand the order </a:t>
            </a:r>
            <a:r>
              <a:rPr lang="en-CA" dirty="0"/>
              <a:t>of </a:t>
            </a:r>
            <a:r>
              <a:rPr lang="en-CA" dirty="0" smtClean="0"/>
              <a:t>operations and </a:t>
            </a:r>
            <a:r>
              <a:rPr lang="en-CA" dirty="0" err="1" smtClean="0"/>
              <a:t>upcasting</a:t>
            </a:r>
            <a:endParaRPr lang="en-CA" dirty="0"/>
          </a:p>
          <a:p>
            <a:pPr lvl="1"/>
            <a:r>
              <a:rPr lang="en-CA" dirty="0" smtClean="0"/>
              <a:t>The two unary </a:t>
            </a:r>
            <a:r>
              <a:rPr lang="en-CA" dirty="0"/>
              <a:t>arithmetic </a:t>
            </a:r>
            <a:r>
              <a:rPr lang="en-CA" dirty="0" smtClean="0"/>
              <a:t>operators</a:t>
            </a:r>
            <a:endParaRPr lang="en-CA" dirty="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Thomas McConkey, a simulation of a 6 GHz microwave signal 	transmitting through a coaxial pogo pin onto a micro-coplanar 	waveguide transmission line of a thin film superconducting 	aluminium (i.e., a quantum socket). Developed with the </a:t>
            </a:r>
            <a:r>
              <a:rPr lang="en-CA" sz="1800" dirty="0" err="1" smtClean="0"/>
              <a:t>Ansys</a:t>
            </a:r>
            <a:r>
              <a:rPr lang="en-CA" sz="1800" dirty="0" smtClean="0"/>
              <a:t> 	software </a:t>
            </a:r>
            <a:r>
              <a:rPr lang="en-CA" sz="1800" cap="small" dirty="0" err="1" smtClean="0"/>
              <a:t>hfss</a:t>
            </a:r>
            <a:r>
              <a:rPr lang="en-CA" sz="1800" dirty="0" smtClean="0"/>
              <a:t>.</a:t>
            </a:r>
          </a:p>
          <a:p>
            <a:pPr marL="0" indent="0">
              <a:buNone/>
            </a:pPr>
            <a:r>
              <a:rPr lang="en-CA" sz="1800" dirty="0" smtClean="0"/>
              <a:t>[2]	Wikipedia,	</a:t>
            </a:r>
            <a:r>
              <a:rPr lang="en-CA" sz="1500" dirty="0"/>
              <a:t>	</a:t>
            </a:r>
            <a:r>
              <a:rPr lang="en-CA" sz="1500" dirty="0">
                <a:hlinkClick r:id="rId2"/>
              </a:rPr>
              <a:t>https://</a:t>
            </a:r>
            <a:r>
              <a:rPr lang="en-CA" sz="1500" dirty="0" smtClean="0">
                <a:hlinkClick r:id="rId2"/>
              </a:rPr>
              <a:t>en.wikipedia.org/wiki/Operators_in_C_and_C++#Arithmetic_operators</a:t>
            </a:r>
            <a:r>
              <a:rPr lang="en-CA" sz="1500" dirty="0" smtClean="0"/>
              <a:t> </a:t>
            </a:r>
          </a:p>
          <a:p>
            <a:pPr marL="0" indent="0">
              <a:buNone/>
            </a:pPr>
            <a:r>
              <a:rPr lang="en-CA" sz="1800" dirty="0" smtClean="0"/>
              <a:t>[3]	cplusplus.com tutorial,</a:t>
            </a:r>
          </a:p>
          <a:p>
            <a:pPr marL="0" indent="0">
              <a:buNone/>
            </a:pPr>
            <a:r>
              <a:rPr lang="en-CA" sz="1800" dirty="0"/>
              <a:t>	</a:t>
            </a:r>
            <a:r>
              <a:rPr lang="en-CA" sz="1800" dirty="0">
                <a:hlinkClick r:id="rId3"/>
              </a:rPr>
              <a:t>http://www.cplusplus.com/doc/tutorial/operators</a:t>
            </a:r>
            <a:r>
              <a:rPr lang="en-CA" sz="1800" dirty="0" smtClean="0">
                <a:hlinkClick r:id="rId3"/>
              </a:rPr>
              <a:t>/</a:t>
            </a:r>
            <a:endParaRPr lang="en-CA" sz="1800" dirty="0" smtClean="0"/>
          </a:p>
          <a:p>
            <a:pPr marL="0" indent="0">
              <a:buNone/>
            </a:pPr>
            <a:r>
              <a:rPr lang="en-CA" sz="1800" dirty="0" smtClean="0"/>
              <a:t>[4]	C++ reference,</a:t>
            </a:r>
          </a:p>
          <a:p>
            <a:pPr marL="0" indent="0">
              <a:buNone/>
            </a:pPr>
            <a:r>
              <a:rPr lang="en-CA" sz="1800" dirty="0"/>
              <a:t>	</a:t>
            </a:r>
            <a:r>
              <a:rPr lang="en-CA" sz="1800" dirty="0">
                <a:hlinkClick r:id="rId4"/>
              </a:rPr>
              <a:t>https://</a:t>
            </a:r>
            <a:r>
              <a:rPr lang="en-CA" sz="1800" dirty="0" smtClean="0">
                <a:hlinkClick r:id="rId4"/>
              </a:rPr>
              <a:t>en.cppreference.com/w/cpp/language/operator_arithmetic</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Define binary arithmetic operators</a:t>
            </a:r>
          </a:p>
          <a:p>
            <a:pPr lvl="2"/>
            <a:r>
              <a:rPr lang="en-CA" dirty="0" smtClean="0"/>
              <a:t>Addition, subtraction, multiplication and division</a:t>
            </a:r>
          </a:p>
          <a:p>
            <a:pPr lvl="2"/>
            <a:r>
              <a:rPr lang="en-CA" dirty="0" smtClean="0"/>
              <a:t>Integer division</a:t>
            </a:r>
          </a:p>
          <a:p>
            <a:pPr lvl="2"/>
            <a:r>
              <a:rPr lang="en-CA" dirty="0" smtClean="0"/>
              <a:t>Remainder/modulus operator</a:t>
            </a:r>
          </a:p>
          <a:p>
            <a:pPr lvl="2"/>
            <a:r>
              <a:rPr lang="en-CA" dirty="0" err="1" smtClean="0"/>
              <a:t>Upcasting</a:t>
            </a:r>
            <a:r>
              <a:rPr lang="en-CA" dirty="0" smtClean="0"/>
              <a:t> integers to floating-point</a:t>
            </a:r>
          </a:p>
          <a:p>
            <a:pPr lvl="1"/>
            <a:r>
              <a:rPr lang="en-CA" dirty="0" smtClean="0"/>
              <a:t>Order of operations</a:t>
            </a:r>
          </a:p>
          <a:p>
            <a:pPr lvl="2"/>
            <a:r>
              <a:rPr lang="en-CA" dirty="0" err="1" smtClean="0"/>
              <a:t>Upcasting</a:t>
            </a:r>
            <a:r>
              <a:rPr lang="en-CA" dirty="0" smtClean="0"/>
              <a:t> and order of operations</a:t>
            </a:r>
          </a:p>
          <a:p>
            <a:pPr lvl="1"/>
            <a:r>
              <a:rPr lang="en-CA" dirty="0" smtClean="0"/>
              <a:t>Unary arithmetic operators</a:t>
            </a:r>
          </a:p>
          <a:p>
            <a:pPr lvl="2"/>
            <a:r>
              <a:rPr lang="en-CA" dirty="0" smtClean="0"/>
              <a:t>Negation and “+”</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dirty="0" smtClean="0"/>
              <a:t> </a:t>
            </a:r>
            <a:r>
              <a:rPr lang="en-CA" sz="1800" smtClean="0"/>
              <a:t>and Charlie Liu.</a:t>
            </a:r>
            <a:endParaRPr lang="en-CA" sz="1800" dirty="0" smtClean="0"/>
          </a:p>
        </p:txBody>
      </p:sp>
    </p:spTree>
    <p:extLst>
      <p:ext uri="{BB962C8B-B14F-4D97-AF65-F5344CB8AC3E}">
        <p14:creationId xmlns:p14="http://schemas.microsoft.com/office/powerpoint/2010/main" val="2855017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operations</a:t>
            </a:r>
            <a:endParaRPr lang="en-CA" dirty="0"/>
          </a:p>
        </p:txBody>
      </p:sp>
      <p:sp>
        <p:nvSpPr>
          <p:cNvPr id="3" name="Content Placeholder 2"/>
          <p:cNvSpPr>
            <a:spLocks noGrp="1"/>
          </p:cNvSpPr>
          <p:nvPr>
            <p:ph idx="1"/>
          </p:nvPr>
        </p:nvSpPr>
        <p:spPr/>
        <p:txBody>
          <a:bodyPr/>
          <a:lstStyle/>
          <a:p>
            <a:r>
              <a:rPr lang="en-CA" dirty="0" smtClean="0"/>
              <a:t>Most engineering computations involve simulations of the real world, requiring the application of mathematics and modelling</a:t>
            </a:r>
          </a:p>
          <a:p>
            <a:pPr lvl="1"/>
            <a:r>
              <a:rPr lang="en-CA" dirty="0" smtClean="0"/>
              <a:t>The A380 double-decker jumbo jet was simulated entirely in software prior to being built for the first time…</a:t>
            </a:r>
          </a:p>
          <a:p>
            <a:pPr lvl="1"/>
            <a:r>
              <a:rPr lang="en-CA" dirty="0" smtClean="0"/>
              <a:t>Processors and circuits are simulated using mathematical models</a:t>
            </a:r>
          </a:p>
          <a:p>
            <a:pPr lvl="1"/>
            <a:endParaRPr lang="en-CA" dirty="0"/>
          </a:p>
          <a:p>
            <a:r>
              <a:rPr lang="en-CA" dirty="0" smtClean="0"/>
              <a:t>Here we see a mathematical model of a quantum socket [1]:</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221088"/>
            <a:ext cx="4732270" cy="249797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005064"/>
            <a:ext cx="1048575" cy="2553916"/>
          </a:xfrm>
          <a:prstGeom prst="rect">
            <a:avLst/>
          </a:prstGeom>
        </p:spPr>
      </p:pic>
    </p:spTree>
    <p:extLst>
      <p:ext uri="{BB962C8B-B14F-4D97-AF65-F5344CB8AC3E}">
        <p14:creationId xmlns:p14="http://schemas.microsoft.com/office/powerpoint/2010/main" val="23285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operations</a:t>
            </a:r>
            <a:endParaRPr lang="en-CA" dirty="0"/>
          </a:p>
        </p:txBody>
      </p:sp>
      <p:sp>
        <p:nvSpPr>
          <p:cNvPr id="3" name="Content Placeholder 2"/>
          <p:cNvSpPr>
            <a:spLocks noGrp="1"/>
          </p:cNvSpPr>
          <p:nvPr>
            <p:ph idx="1"/>
          </p:nvPr>
        </p:nvSpPr>
        <p:spPr/>
        <p:txBody>
          <a:bodyPr/>
          <a:lstStyle/>
          <a:p>
            <a:r>
              <a:rPr lang="en-CA" dirty="0" smtClean="0"/>
              <a:t>A </a:t>
            </a:r>
            <a:r>
              <a:rPr lang="en-CA" i="1" dirty="0" smtClean="0"/>
              <a:t>binary arithmetic operator </a:t>
            </a:r>
            <a:r>
              <a:rPr lang="en-CA" dirty="0" smtClean="0"/>
              <a:t>takes two numerical </a:t>
            </a:r>
            <a:r>
              <a:rPr lang="en-CA" i="1" dirty="0" smtClean="0"/>
              <a:t>operands </a:t>
            </a:r>
            <a:r>
              <a:rPr lang="en-CA" dirty="0" smtClean="0"/>
              <a:t>and returns the result of the operation</a:t>
            </a:r>
          </a:p>
          <a:p>
            <a:pPr lvl="1"/>
            <a:r>
              <a:rPr lang="en-CA" dirty="0" smtClean="0"/>
              <a:t>The operands may be integers or floating-point</a:t>
            </a:r>
          </a:p>
          <a:p>
            <a:pPr lvl="1"/>
            <a:endParaRPr lang="en-CA" dirty="0"/>
          </a:p>
          <a:p>
            <a:r>
              <a:rPr lang="en-CA" dirty="0" smtClean="0"/>
              <a:t>The available binary arithmetic operators are</a:t>
            </a:r>
          </a:p>
          <a:p>
            <a:endParaRPr lang="en-CA" dirty="0"/>
          </a:p>
          <a:p>
            <a:endParaRPr lang="en-CA" dirty="0" smtClean="0"/>
          </a:p>
          <a:p>
            <a:endParaRPr lang="en-CA" dirty="0"/>
          </a:p>
          <a:p>
            <a:endParaRPr lang="en-CA" dirty="0" smtClean="0"/>
          </a:p>
          <a:p>
            <a:endParaRPr lang="en-CA" dirty="0"/>
          </a:p>
          <a:p>
            <a:endParaRPr lang="en-CA" dirty="0" smtClean="0"/>
          </a:p>
          <a:p>
            <a:pPr marL="0" indent="0">
              <a:buNone/>
            </a:pPr>
            <a:endParaRPr lang="en-CA" dirty="0" smtClean="0"/>
          </a:p>
        </p:txBody>
      </p:sp>
      <p:graphicFrame>
        <p:nvGraphicFramePr>
          <p:cNvPr id="5" name="Table 4"/>
          <p:cNvGraphicFramePr>
            <a:graphicFrameLocks noGrp="1"/>
          </p:cNvGraphicFramePr>
          <p:nvPr>
            <p:extLst>
              <p:ext uri="{D42A27DB-BD31-4B8C-83A1-F6EECF244321}">
                <p14:modId xmlns:p14="http://schemas.microsoft.com/office/powerpoint/2010/main" val="950447838"/>
              </p:ext>
            </p:extLst>
          </p:nvPr>
        </p:nvGraphicFramePr>
        <p:xfrm>
          <a:off x="1691680" y="3524096"/>
          <a:ext cx="6336704" cy="1981200"/>
        </p:xfrm>
        <a:graphic>
          <a:graphicData uri="http://schemas.openxmlformats.org/drawingml/2006/table">
            <a:tbl>
              <a:tblPr>
                <a:tableStyleId>{2D5ABB26-0587-4C30-8999-92F81FD0307C}</a:tableStyleId>
              </a:tblPr>
              <a:tblGrid>
                <a:gridCol w="1804068">
                  <a:extLst>
                    <a:ext uri="{9D8B030D-6E8A-4147-A177-3AD203B41FA5}">
                      <a16:colId xmlns:a16="http://schemas.microsoft.com/office/drawing/2014/main" val="20000"/>
                    </a:ext>
                  </a:extLst>
                </a:gridCol>
                <a:gridCol w="1364284">
                  <a:extLst>
                    <a:ext uri="{9D8B030D-6E8A-4147-A177-3AD203B41FA5}">
                      <a16:colId xmlns:a16="http://schemas.microsoft.com/office/drawing/2014/main" val="20001"/>
                    </a:ext>
                  </a:extLst>
                </a:gridCol>
                <a:gridCol w="1237785">
                  <a:extLst>
                    <a:ext uri="{9D8B030D-6E8A-4147-A177-3AD203B41FA5}">
                      <a16:colId xmlns:a16="http://schemas.microsoft.com/office/drawing/2014/main" val="20002"/>
                    </a:ext>
                  </a:extLst>
                </a:gridCol>
                <a:gridCol w="1930567">
                  <a:extLst>
                    <a:ext uri="{9D8B030D-6E8A-4147-A177-3AD203B41FA5}">
                      <a16:colId xmlns:a16="http://schemas.microsoft.com/office/drawing/2014/main" val="20003"/>
                    </a:ext>
                  </a:extLst>
                </a:gridCol>
              </a:tblGrid>
              <a:tr h="0">
                <a:tc>
                  <a:txBody>
                    <a:bodyPr/>
                    <a:lstStyle/>
                    <a:p>
                      <a:pPr algn="ctr"/>
                      <a:r>
                        <a:rPr lang="en-CA" sz="2000" b="1" dirty="0" smtClean="0"/>
                        <a:t>Operation</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t>Operator</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t>Integers</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t>Floating-point</a:t>
                      </a:r>
                      <a:endParaRPr lang="en-CA" sz="20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CA" sz="2000" dirty="0" smtClean="0"/>
                        <a:t>Addition</a:t>
                      </a:r>
                      <a:endParaRPr lang="en-CA" sz="2000" dirty="0"/>
                    </a:p>
                  </a:txBody>
                  <a:tcPr>
                    <a:lnT w="12700" cap="flat" cmpd="sng" algn="ctr">
                      <a:solidFill>
                        <a:schemeClr val="tx1"/>
                      </a:solidFill>
                      <a:prstDash val="solid"/>
                      <a:round/>
                      <a:headEnd type="none" w="med" len="med"/>
                      <a:tailEnd type="none" w="med" len="med"/>
                    </a:lnT>
                  </a:tcPr>
                </a:tc>
                <a:tc>
                  <a:txBody>
                    <a:bodyPr/>
                    <a:lstStyle/>
                    <a:p>
                      <a:pPr algn="ctr"/>
                      <a:r>
                        <a:rPr lang="en-CA" sz="2000" dirty="0" smtClean="0">
                          <a:latin typeface="Times New Roman" panose="02020603050405020304" pitchFamily="18" charset="0"/>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CA" sz="2000" dirty="0" smtClean="0">
                          <a:latin typeface="Consolas" panose="020B0609020204030204" pitchFamily="49" charset="0"/>
                          <a:cs typeface="Consolas" panose="020B0609020204030204" pitchFamily="49" charset="0"/>
                        </a:rPr>
                        <a:t>3</a:t>
                      </a:r>
                      <a:r>
                        <a:rPr lang="en-CA" sz="2000" baseline="0" dirty="0" smtClean="0">
                          <a:latin typeface="Consolas" panose="020B0609020204030204" pitchFamily="49" charset="0"/>
                          <a:cs typeface="Consolas" panose="020B0609020204030204" pitchFamily="49" charset="0"/>
                        </a:rPr>
                        <a:t> + 5</a:t>
                      </a:r>
                      <a:endParaRPr lang="en-CA" sz="2000"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tc>
                  <a:txBody>
                    <a:bodyPr/>
                    <a:lstStyle/>
                    <a:p>
                      <a:pPr algn="ctr"/>
                      <a:r>
                        <a:rPr lang="en-CA" sz="2000" dirty="0" smtClean="0">
                          <a:latin typeface="Consolas" panose="020B0609020204030204" pitchFamily="49" charset="0"/>
                          <a:cs typeface="Consolas" panose="020B0609020204030204" pitchFamily="49" charset="0"/>
                        </a:rPr>
                        <a:t>3.2 +</a:t>
                      </a:r>
                      <a:r>
                        <a:rPr lang="en-CA" sz="2000" baseline="0" dirty="0" smtClean="0">
                          <a:latin typeface="Consolas" panose="020B0609020204030204" pitchFamily="49" charset="0"/>
                          <a:cs typeface="Consolas" panose="020B0609020204030204" pitchFamily="49" charset="0"/>
                        </a:rPr>
                        <a:t> 7.3</a:t>
                      </a:r>
                      <a:endParaRPr lang="en-CA" sz="2000" dirty="0">
                        <a:latin typeface="Consolas" panose="020B0609020204030204" pitchFamily="49" charset="0"/>
                        <a:cs typeface="Consolas" panose="020B0609020204030204" pitchFamily="49"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r>
                        <a:rPr lang="en-CA" sz="2000" dirty="0" smtClean="0"/>
                        <a:t>Subtraction</a:t>
                      </a:r>
                      <a:endParaRPr lang="en-CA" sz="2000" dirty="0"/>
                    </a:p>
                  </a:txBody>
                  <a:tcPr/>
                </a:tc>
                <a:tc>
                  <a:txBody>
                    <a:bodyPr/>
                    <a:lstStyle/>
                    <a:p>
                      <a:pPr algn="ctr"/>
                      <a:r>
                        <a:rPr lang="en-CA" sz="2000" dirty="0" smtClean="0">
                          <a:latin typeface="Times New Roman" panose="02020603050405020304" pitchFamily="18" charset="0"/>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7 -</a:t>
                      </a:r>
                      <a:r>
                        <a:rPr lang="en-CA" sz="2000" baseline="0" dirty="0" smtClean="0">
                          <a:latin typeface="Consolas" panose="020B0609020204030204" pitchFamily="49" charset="0"/>
                          <a:cs typeface="Consolas" panose="020B0609020204030204" pitchFamily="49" charset="0"/>
                        </a:rPr>
                        <a:t> 6</a:t>
                      </a:r>
                      <a:endParaRPr lang="en-CA" sz="2000" dirty="0">
                        <a:latin typeface="Consolas" panose="020B0609020204030204" pitchFamily="49" charset="0"/>
                        <a:cs typeface="Consolas" panose="020B0609020204030204" pitchFamily="49"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9.5</a:t>
                      </a:r>
                      <a:r>
                        <a:rPr lang="en-CA" sz="2000" baseline="0" dirty="0" smtClean="0">
                          <a:latin typeface="Consolas" panose="020B0609020204030204" pitchFamily="49" charset="0"/>
                          <a:cs typeface="Consolas" panose="020B0609020204030204" pitchFamily="49" charset="0"/>
                        </a:rPr>
                        <a:t> - 4.1</a:t>
                      </a:r>
                      <a:endParaRPr lang="en-CA" sz="20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r>
                        <a:rPr lang="en-CA" sz="2000" dirty="0" smtClean="0"/>
                        <a:t>Multiplication</a:t>
                      </a:r>
                      <a:endParaRPr lang="en-CA" sz="2000" dirty="0"/>
                    </a:p>
                  </a:txBody>
                  <a:tcPr/>
                </a:tc>
                <a:tc>
                  <a:txBody>
                    <a:bodyPr/>
                    <a:lstStyle/>
                    <a:p>
                      <a:pPr algn="ctr"/>
                      <a:r>
                        <a:rPr lang="en-CA" sz="20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8*9</a:t>
                      </a:r>
                      <a:endParaRPr lang="en-CA" sz="2000" dirty="0">
                        <a:latin typeface="Consolas" panose="020B0609020204030204" pitchFamily="49" charset="0"/>
                        <a:cs typeface="Consolas" panose="020B0609020204030204" pitchFamily="49" charset="0"/>
                      </a:endParaRPr>
                    </a:p>
                  </a:txBody>
                  <a:tcPr/>
                </a:tc>
                <a:tc>
                  <a:txBody>
                    <a:bodyPr/>
                    <a:lstStyle/>
                    <a:p>
                      <a:pPr algn="ctr"/>
                      <a:r>
                        <a:rPr lang="en-CA" sz="2000" dirty="0" smtClean="0">
                          <a:latin typeface="Consolas" panose="020B0609020204030204" pitchFamily="49" charset="0"/>
                          <a:cs typeface="Consolas" panose="020B0609020204030204" pitchFamily="49" charset="0"/>
                        </a:rPr>
                        <a:t>1.5</a:t>
                      </a:r>
                      <a:r>
                        <a:rPr lang="en-CA" sz="2000" baseline="0" dirty="0" smtClean="0">
                          <a:latin typeface="Consolas" panose="020B0609020204030204" pitchFamily="49" charset="0"/>
                          <a:cs typeface="Consolas" panose="020B0609020204030204" pitchFamily="49" charset="0"/>
                        </a:rPr>
                        <a:t>*2.7</a:t>
                      </a:r>
                      <a:endParaRPr lang="en-CA" sz="2000"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r h="370840">
                <a:tc>
                  <a:txBody>
                    <a:bodyPr/>
                    <a:lstStyle/>
                    <a:p>
                      <a:r>
                        <a:rPr lang="en-CA" sz="2000" dirty="0" smtClean="0"/>
                        <a:t>Division</a:t>
                      </a:r>
                      <a:endParaRPr lang="en-CA" sz="2000" dirty="0"/>
                    </a:p>
                  </a:txBody>
                  <a:tcPr>
                    <a:lnB w="12700" cap="flat" cmpd="sng" algn="ctr">
                      <a:solidFill>
                        <a:schemeClr val="tx1"/>
                      </a:solidFill>
                      <a:prstDash val="solid"/>
                      <a:round/>
                      <a:headEnd type="none" w="med" len="med"/>
                      <a:tailEnd type="none" w="med" len="med"/>
                    </a:lnB>
                  </a:tcPr>
                </a:tc>
                <a:tc>
                  <a:txBody>
                    <a:bodyPr/>
                    <a:lstStyle/>
                    <a:p>
                      <a:pPr algn="ctr"/>
                      <a:r>
                        <a:rPr lang="en-CA" sz="2000" b="0" i="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CA" sz="20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1/2</a:t>
                      </a:r>
                      <a:endParaRPr lang="en-CA" sz="2000"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tc>
                  <a:txBody>
                    <a:bodyPr/>
                    <a:lstStyle/>
                    <a:p>
                      <a:pPr algn="ctr"/>
                      <a:r>
                        <a:rPr lang="en-CA" sz="2000" dirty="0" smtClean="0">
                          <a:latin typeface="Consolas" panose="020B0609020204030204" pitchFamily="49" charset="0"/>
                          <a:cs typeface="Consolas" panose="020B0609020204030204" pitchFamily="49" charset="0"/>
                        </a:rPr>
                        <a:t>4.5/9.6</a:t>
                      </a:r>
                      <a:endParaRPr lang="en-CA" sz="2000" dirty="0">
                        <a:latin typeface="Consolas" panose="020B0609020204030204" pitchFamily="49" charset="0"/>
                        <a:cs typeface="Consolas" panose="020B0609020204030204" pitchFamily="49"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Rectangle 3"/>
          <p:cNvSpPr/>
          <p:nvPr/>
        </p:nvSpPr>
        <p:spPr>
          <a:xfrm>
            <a:off x="2843808" y="6021288"/>
            <a:ext cx="6124305" cy="646331"/>
          </a:xfrm>
          <a:prstGeom prst="rect">
            <a:avLst/>
          </a:prstGeom>
        </p:spPr>
        <p:txBody>
          <a:bodyPr wrap="none">
            <a:spAutoFit/>
          </a:bodyPr>
          <a:lstStyle/>
          <a:p>
            <a:r>
              <a:rPr lang="en-CA" dirty="0" smtClean="0">
                <a:solidFill>
                  <a:srgbClr val="0070C0"/>
                </a:solidFill>
                <a:latin typeface="Georgia" panose="02040502050405020303" pitchFamily="18" charset="0"/>
              </a:rPr>
              <a:t>Note: For clarity, it is usual to place spaces around </a:t>
            </a:r>
            <a:r>
              <a:rPr lang="en-CA" dirty="0" smtClean="0">
                <a:solidFill>
                  <a:srgbClr val="0070C0"/>
                </a:solidFill>
                <a:latin typeface="Consolas" panose="020B0609020204030204" pitchFamily="49" charset="0"/>
                <a:cs typeface="Consolas" panose="020B0609020204030204" pitchFamily="49" charset="0"/>
              </a:rPr>
              <a:t>+</a:t>
            </a:r>
            <a:r>
              <a:rPr lang="en-CA" dirty="0" smtClean="0">
                <a:solidFill>
                  <a:srgbClr val="0070C0"/>
                </a:solidFill>
                <a:latin typeface="Georgia" panose="02040502050405020303" pitchFamily="18" charset="0"/>
              </a:rPr>
              <a:t> and </a:t>
            </a:r>
            <a:r>
              <a:rPr lang="en-CA" dirty="0" smtClean="0">
                <a:solidFill>
                  <a:srgbClr val="0070C0"/>
                </a:solidFill>
                <a:latin typeface="Consolas" panose="020B0609020204030204" pitchFamily="49" charset="0"/>
                <a:cs typeface="Consolas" panose="020B0609020204030204" pitchFamily="49" charset="0"/>
              </a:rPr>
              <a:t>-</a:t>
            </a:r>
            <a:endParaRPr lang="en-CA" dirty="0" smtClean="0">
              <a:solidFill>
                <a:srgbClr val="0070C0"/>
              </a:solidFill>
              <a:latin typeface="Georgia" panose="02040502050405020303" pitchFamily="18" charset="0"/>
            </a:endParaRPr>
          </a:p>
          <a:p>
            <a:r>
              <a:rPr lang="en-CA" dirty="0" smtClean="0">
                <a:solidFill>
                  <a:srgbClr val="0070C0"/>
                </a:solidFill>
                <a:latin typeface="Georgia" panose="02040502050405020303" pitchFamily="18" charset="0"/>
              </a:rPr>
              <a:t>          but no spaces around </a:t>
            </a:r>
            <a:r>
              <a:rPr lang="en-CA" dirty="0" smtClean="0">
                <a:solidFill>
                  <a:srgbClr val="0070C0"/>
                </a:solidFill>
                <a:latin typeface="Consolas" panose="020B0609020204030204" pitchFamily="49" charset="0"/>
                <a:cs typeface="Consolas" panose="020B0609020204030204" pitchFamily="49" charset="0"/>
              </a:rPr>
              <a:t>*</a:t>
            </a:r>
            <a:r>
              <a:rPr lang="en-CA" dirty="0" smtClean="0">
                <a:solidFill>
                  <a:srgbClr val="0070C0"/>
                </a:solidFill>
                <a:latin typeface="Georgia" panose="02040502050405020303" pitchFamily="18" charset="0"/>
              </a:rPr>
              <a:t> or </a:t>
            </a:r>
            <a:r>
              <a:rPr lang="en-CA" dirty="0" smtClean="0">
                <a:solidFill>
                  <a:srgbClr val="0070C0"/>
                </a:solidFill>
                <a:latin typeface="Consolas" panose="020B0609020204030204" pitchFamily="49" charset="0"/>
                <a:cs typeface="Consolas" panose="020B0609020204030204" pitchFamily="49" charset="0"/>
              </a:rPr>
              <a:t>/</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317873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Arithmetic operations</a:t>
            </a:r>
            <a:endParaRPr lang="en-CA" dirty="0"/>
          </a:p>
        </p:txBody>
      </p:sp>
      <p:sp>
        <p:nvSpPr>
          <p:cNvPr id="3" name="Content Placeholder 2"/>
          <p:cNvSpPr>
            <a:spLocks noGrp="1"/>
          </p:cNvSpPr>
          <p:nvPr>
            <p:ph idx="1"/>
          </p:nvPr>
        </p:nvSpPr>
        <p:spPr/>
        <p:txBody>
          <a:bodyPr/>
          <a:lstStyle/>
          <a:p>
            <a:r>
              <a:rPr lang="en-US" dirty="0" smtClean="0"/>
              <a:t>Operands can be literal integers and floating-point numbers, as well as identifiers</a:t>
            </a:r>
          </a:p>
          <a:p>
            <a:pPr marL="0" indent="0" algn="ctr">
              <a:buNone/>
            </a:pPr>
            <a:r>
              <a:rPr lang="en-US" dirty="0" smtClean="0">
                <a:latin typeface="Consolas" panose="020B0609020204030204" pitchFamily="49" charset="0"/>
              </a:rPr>
              <a:t>6.0*width*height     PI*radius*radius</a:t>
            </a:r>
          </a:p>
          <a:p>
            <a:pPr marL="0" indent="0">
              <a:buNone/>
            </a:pPr>
            <a:endParaRPr lang="en-CA" dirty="0" smtClean="0"/>
          </a:p>
          <a:p>
            <a:r>
              <a:rPr lang="en-CA" dirty="0" smtClean="0"/>
              <a:t>Juxtaposition is never acceptable to represent multiplication</a:t>
            </a:r>
          </a:p>
          <a:p>
            <a:endParaRPr lang="en-CA" dirty="0"/>
          </a:p>
          <a:p>
            <a:pPr marL="0" indent="0">
              <a:buNone/>
            </a:pPr>
            <a:endParaRPr lang="en-CA" dirty="0" smtClean="0"/>
          </a:p>
          <a:p>
            <a:r>
              <a:rPr lang="en-CA" dirty="0" smtClean="0"/>
              <a:t>If you entered </a:t>
            </a:r>
            <a:r>
              <a:rPr lang="en-CA" dirty="0" smtClean="0">
                <a:latin typeface="Consolas" panose="020B0609020204030204" pitchFamily="49" charset="0"/>
                <a:cs typeface="Consolas" panose="020B0609020204030204" pitchFamily="49" charset="0"/>
              </a:rPr>
              <a:t>2xx - 3xy + 4yy</a:t>
            </a:r>
            <a:r>
              <a:rPr lang="en-CA" dirty="0" smtClean="0"/>
              <a:t>, this would result in the compiler signalling an error </a:t>
            </a:r>
          </a:p>
          <a:p>
            <a:pPr lvl="1"/>
            <a:r>
              <a:rPr lang="en-CA" dirty="0" smtClean="0">
                <a:latin typeface="Consolas" panose="020B0609020204030204" pitchFamily="49" charset="0"/>
                <a:cs typeface="Consolas" panose="020B0609020204030204" pitchFamily="49" charset="0"/>
              </a:rPr>
              <a:t>2xx</a:t>
            </a:r>
            <a:r>
              <a:rPr lang="en-CA" dirty="0" smtClean="0"/>
              <a:t> is neither a valid integer, floating-point number or identifier</a:t>
            </a:r>
            <a:endParaRPr lang="en-CA" dirty="0"/>
          </a:p>
          <a:p>
            <a:endParaRPr lang="en-CA" dirty="0" smtClean="0"/>
          </a:p>
          <a:p>
            <a:r>
              <a:rPr lang="en-CA" dirty="0" smtClean="0"/>
              <a:t>There is no operator for exponentiation</a:t>
            </a:r>
          </a:p>
          <a:p>
            <a:pPr lvl="1"/>
            <a:r>
              <a:rPr lang="en-CA" dirty="0" smtClean="0"/>
              <a:t>Exponentiation requires a function call to a C++ library</a:t>
            </a:r>
          </a:p>
        </p:txBody>
      </p:sp>
      <p:graphicFrame>
        <p:nvGraphicFramePr>
          <p:cNvPr id="4" name="Object 3"/>
          <p:cNvGraphicFramePr>
            <a:graphicFrameLocks noChangeAspect="1"/>
          </p:cNvGraphicFramePr>
          <p:nvPr>
            <p:extLst>
              <p:ext uri="{D42A27DB-BD31-4B8C-83A1-F6EECF244321}">
                <p14:modId xmlns:p14="http://schemas.microsoft.com/office/powerpoint/2010/main" val="2228381519"/>
              </p:ext>
            </p:extLst>
          </p:nvPr>
        </p:nvGraphicFramePr>
        <p:xfrm>
          <a:off x="1763688" y="3297808"/>
          <a:ext cx="1995630" cy="491232"/>
        </p:xfrm>
        <a:graphic>
          <a:graphicData uri="http://schemas.openxmlformats.org/presentationml/2006/ole">
            <mc:AlternateContent xmlns:mc="http://schemas.openxmlformats.org/markup-compatibility/2006">
              <mc:Choice xmlns:v="urn:schemas-microsoft-com:vml" Requires="v">
                <p:oleObj spid="_x0000_s2072" name="Equation" r:id="rId3" imgW="825480" imgH="203040" progId="Equation.DSMT4">
                  <p:embed/>
                </p:oleObj>
              </mc:Choice>
              <mc:Fallback>
                <p:oleObj name="Equation" r:id="rId3" imgW="825480" imgH="203040" progId="Equation.DSMT4">
                  <p:embed/>
                  <p:pic>
                    <p:nvPicPr>
                      <p:cNvPr id="0" name=""/>
                      <p:cNvPicPr/>
                      <p:nvPr/>
                    </p:nvPicPr>
                    <p:blipFill>
                      <a:blip r:embed="rId4"/>
                      <a:stretch>
                        <a:fillRect/>
                      </a:stretch>
                    </p:blipFill>
                    <p:spPr>
                      <a:xfrm>
                        <a:off x="1763688" y="3297808"/>
                        <a:ext cx="1995630" cy="491232"/>
                      </a:xfrm>
                      <a:prstGeom prst="rect">
                        <a:avLst/>
                      </a:prstGeom>
                    </p:spPr>
                  </p:pic>
                </p:oleObj>
              </mc:Fallback>
            </mc:AlternateContent>
          </a:graphicData>
        </a:graphic>
      </p:graphicFrame>
      <p:sp>
        <p:nvSpPr>
          <p:cNvPr id="5" name="TextBox 4"/>
          <p:cNvSpPr txBox="1"/>
          <p:nvPr/>
        </p:nvSpPr>
        <p:spPr>
          <a:xfrm>
            <a:off x="4355977" y="3369816"/>
            <a:ext cx="2952328" cy="369332"/>
          </a:xfrm>
          <a:prstGeom prst="rect">
            <a:avLst/>
          </a:prstGeom>
          <a:noFill/>
        </p:spPr>
        <p:txBody>
          <a:bodyPr wrap="square" rtlCol="0">
            <a:spAutoFit/>
          </a:bodyPr>
          <a:lstStyle/>
          <a:p>
            <a:r>
              <a:rPr lang="en-CA" dirty="0" smtClean="0">
                <a:latin typeface="Consolas" panose="020B0609020204030204" pitchFamily="49" charset="0"/>
                <a:cs typeface="Consolas" panose="020B0609020204030204" pitchFamily="49" charset="0"/>
              </a:rPr>
              <a:t>2*x*x - 3*x*y + 4*y*y</a:t>
            </a:r>
            <a:endParaRPr lang="en-CA" dirty="0">
              <a:latin typeface="Consolas" panose="020B0609020204030204" pitchFamily="49" charset="0"/>
              <a:cs typeface="Consolas" panose="020B0609020204030204" pitchFamily="49" charset="0"/>
            </a:endParaRPr>
          </a:p>
        </p:txBody>
      </p:sp>
      <p:cxnSp>
        <p:nvCxnSpPr>
          <p:cNvPr id="7" name="Straight Arrow Connector 6"/>
          <p:cNvCxnSpPr/>
          <p:nvPr/>
        </p:nvCxnSpPr>
        <p:spPr>
          <a:xfrm>
            <a:off x="3737400" y="3554482"/>
            <a:ext cx="648073"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5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a:t>
            </a:r>
            <a:endParaRPr lang="en-CA" dirty="0"/>
          </a:p>
        </p:txBody>
      </p:sp>
      <p:sp>
        <p:nvSpPr>
          <p:cNvPr id="3" name="Content Placeholder 2"/>
          <p:cNvSpPr>
            <a:spLocks noGrp="1"/>
          </p:cNvSpPr>
          <p:nvPr>
            <p:ph idx="1"/>
          </p:nvPr>
        </p:nvSpPr>
        <p:spPr/>
        <p:txBody>
          <a:bodyPr/>
          <a:lstStyle/>
          <a:p>
            <a:r>
              <a:rPr lang="en-CA" dirty="0" smtClean="0"/>
              <a:t>The compiler uses the same rules you learned from secondary school:</a:t>
            </a:r>
          </a:p>
          <a:p>
            <a:pPr lvl="1"/>
            <a:r>
              <a:rPr lang="en-CA" dirty="0" smtClean="0"/>
              <a:t>Multiplication and division before addition and subtraction</a:t>
            </a:r>
          </a:p>
          <a:p>
            <a:pPr lvl="2"/>
            <a:r>
              <a:rPr lang="en-CA" dirty="0" smtClean="0"/>
              <a:t>In all cases, going from left to right</a:t>
            </a:r>
          </a:p>
          <a:p>
            <a:pPr lvl="1"/>
            <a:endParaRPr lang="en-CA" dirty="0" smtClean="0"/>
          </a:p>
          <a:p>
            <a:r>
              <a:rPr lang="en-CA" dirty="0" smtClean="0"/>
              <a:t>Try the following:</a:t>
            </a:r>
          </a:p>
          <a:p>
            <a:pPr marL="0" indent="0">
              <a:buNone/>
            </a:pPr>
            <a:r>
              <a:rPr lang="en-CA" sz="1800" dirty="0" smtClean="0">
                <a:latin typeface="Consolas" panose="020B0609020204030204" pitchFamily="49" charset="0"/>
                <a:cs typeface="Consolas" panose="020B0609020204030204" pitchFamily="49" charset="0"/>
              </a:rPr>
              <a:t>	std::cout </a:t>
            </a:r>
            <a:r>
              <a:rPr lang="en-CA" sz="1800" dirty="0">
                <a:latin typeface="Consolas" panose="020B0609020204030204" pitchFamily="49" charset="0"/>
                <a:cs typeface="Consolas" panose="020B0609020204030204" pitchFamily="49" charset="0"/>
              </a:rPr>
              <a:t>&lt;&lt; (</a:t>
            </a:r>
            <a:r>
              <a:rPr lang="en-CA" sz="1800" dirty="0" smtClean="0">
                <a:latin typeface="Consolas" panose="020B0609020204030204" pitchFamily="49" charset="0"/>
                <a:cs typeface="Consolas" panose="020B0609020204030204" pitchFamily="49" charset="0"/>
              </a:rPr>
              <a:t>1 + 2 + 3 + 4 * 5 * 6 + 7 + 8 + 9);</a:t>
            </a: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1 * 2 * 3 + 4 * 5 * 6 + 7 + 8 + 9</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(1 * 2 * 3 * 4 * 5 + 6 + 7 + 8 + 9);</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1 * 2 * 3 * 4 * 5 - 6 * 7 + 8 * 9);</a:t>
            </a:r>
          </a:p>
          <a:p>
            <a:pPr marL="0" indent="0">
              <a:buNone/>
            </a:pPr>
            <a:endParaRPr lang="en-CA"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315131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a:t>
            </a:r>
            <a:endParaRPr lang="en-CA" dirty="0"/>
          </a:p>
        </p:txBody>
      </p:sp>
      <p:sp>
        <p:nvSpPr>
          <p:cNvPr id="3" name="Content Placeholder 2"/>
          <p:cNvSpPr>
            <a:spLocks noGrp="1"/>
          </p:cNvSpPr>
          <p:nvPr>
            <p:ph idx="1"/>
          </p:nvPr>
        </p:nvSpPr>
        <p:spPr/>
        <p:txBody>
          <a:bodyPr/>
          <a:lstStyle/>
          <a:p>
            <a:r>
              <a:rPr lang="en-CA" dirty="0" smtClean="0"/>
              <a:t>Parentheses can be used to enforce the order in which operations are performed</a:t>
            </a:r>
          </a:p>
          <a:p>
            <a:endParaRPr lang="en-CA" dirty="0"/>
          </a:p>
          <a:p>
            <a:r>
              <a:rPr lang="en-CA" dirty="0" smtClean="0"/>
              <a:t>Common mistakes include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k/m*n</a:t>
            </a:r>
            <a:r>
              <a:rPr lang="en-CA" sz="1800" dirty="0" smtClean="0"/>
              <a:t>     when they mean       </a:t>
            </a:r>
            <a:r>
              <a:rPr lang="en-CA" sz="1800" dirty="0" smtClean="0">
                <a:latin typeface="Consolas" panose="020B0609020204030204" pitchFamily="49" charset="0"/>
                <a:cs typeface="Consolas" panose="020B0609020204030204" pitchFamily="49" charset="0"/>
              </a:rPr>
              <a:t>k/(m*n)</a:t>
            </a:r>
            <a:r>
              <a:rPr lang="en-CA" sz="1800" dirty="0" smtClean="0"/>
              <a:t> or </a:t>
            </a:r>
            <a:r>
              <a:rPr lang="en-CA" sz="1800" dirty="0" smtClean="0">
                <a:latin typeface="Consolas" panose="020B0609020204030204" pitchFamily="49" charset="0"/>
                <a:cs typeface="Consolas" panose="020B0609020204030204" pitchFamily="49" charset="0"/>
              </a:rPr>
              <a:t>k/m/n</a:t>
            </a:r>
            <a:endParaRPr lang="en-CA" sz="1800" dirty="0">
              <a:latin typeface="Consolas" panose="020B0609020204030204" pitchFamily="49" charset="0"/>
              <a:cs typeface="Consolas" panose="020B0609020204030204" pitchFamily="49" charset="0"/>
            </a:endParaRPr>
          </a:p>
          <a:p>
            <a:pPr marL="0" indent="0">
              <a:buNone/>
            </a:pPr>
            <a:r>
              <a:rPr lang="en-CA" sz="1800" dirty="0" smtClean="0">
                <a:latin typeface="Consolas" panose="020B0609020204030204" pitchFamily="49" charset="0"/>
                <a:cs typeface="Consolas" panose="020B0609020204030204" pitchFamily="49" charset="0"/>
              </a:rPr>
              <a:t>	k/</a:t>
            </a:r>
            <a:r>
              <a:rPr lang="en-CA" sz="1800" dirty="0" err="1" smtClean="0">
                <a:latin typeface="Consolas" panose="020B0609020204030204" pitchFamily="49" charset="0"/>
                <a:cs typeface="Consolas" panose="020B0609020204030204" pitchFamily="49" charset="0"/>
              </a:rPr>
              <a:t>m+n</a:t>
            </a:r>
            <a:r>
              <a:rPr lang="en-CA" sz="1800" dirty="0" smtClean="0"/>
              <a:t>     </a:t>
            </a:r>
            <a:r>
              <a:rPr lang="en-CA" sz="1800" dirty="0"/>
              <a:t>when they mean       </a:t>
            </a:r>
            <a:r>
              <a:rPr lang="en-CA" sz="1800" dirty="0" smtClean="0">
                <a:latin typeface="Consolas" panose="020B0609020204030204" pitchFamily="49" charset="0"/>
                <a:cs typeface="Consolas" panose="020B0609020204030204" pitchFamily="49" charset="0"/>
              </a:rPr>
              <a:t>k/(m + n)</a:t>
            </a:r>
          </a:p>
          <a:p>
            <a:pPr marL="0" indent="0">
              <a:buNone/>
            </a:pPr>
            <a:r>
              <a:rPr lang="en-CA" sz="1800" dirty="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k+m</a:t>
            </a:r>
            <a:r>
              <a:rPr lang="en-CA" sz="1800" dirty="0" smtClean="0">
                <a:latin typeface="Consolas" panose="020B0609020204030204" pitchFamily="49" charset="0"/>
                <a:cs typeface="Consolas" panose="020B0609020204030204" pitchFamily="49" charset="0"/>
              </a:rPr>
              <a:t>/n</a:t>
            </a:r>
            <a:r>
              <a:rPr lang="en-CA" sz="1800" dirty="0" smtClean="0"/>
              <a:t>     </a:t>
            </a:r>
            <a:r>
              <a:rPr lang="en-CA" sz="1800" dirty="0"/>
              <a:t>when they mean       </a:t>
            </a:r>
            <a:r>
              <a:rPr lang="en-CA" sz="1800" dirty="0" smtClean="0">
                <a:latin typeface="Consolas" panose="020B0609020204030204" pitchFamily="49" charset="0"/>
                <a:cs typeface="Consolas" panose="020B0609020204030204" pitchFamily="49" charset="0"/>
              </a:rPr>
              <a:t>(k </a:t>
            </a: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m)/n</a:t>
            </a:r>
            <a:endParaRPr lang="en-CA" sz="1800" dirty="0" smtClean="0"/>
          </a:p>
        </p:txBody>
      </p:sp>
    </p:spTree>
    <p:extLst>
      <p:ext uri="{BB962C8B-B14F-4D97-AF65-F5344CB8AC3E}">
        <p14:creationId xmlns:p14="http://schemas.microsoft.com/office/powerpoint/2010/main" val="228852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division</a:t>
            </a:r>
            <a:endParaRPr lang="en-CA" dirty="0"/>
          </a:p>
        </p:txBody>
      </p:sp>
      <p:sp>
        <p:nvSpPr>
          <p:cNvPr id="3" name="Content Placeholder 2"/>
          <p:cNvSpPr>
            <a:spLocks noGrp="1"/>
          </p:cNvSpPr>
          <p:nvPr>
            <p:ph idx="1"/>
          </p:nvPr>
        </p:nvSpPr>
        <p:spPr/>
        <p:txBody>
          <a:bodyPr/>
          <a:lstStyle/>
          <a:p>
            <a:r>
              <a:rPr lang="en-CA" dirty="0" smtClean="0"/>
              <a:t>In C++, the result of an arithmetic operation on integers must produce an integer</a:t>
            </a:r>
          </a:p>
          <a:p>
            <a:pPr lvl="1"/>
            <a:r>
              <a:rPr lang="en-CA" dirty="0" smtClean="0"/>
              <a:t>This is a problem for division</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std::cout &lt;&lt;    (1/2);     </a:t>
            </a:r>
            <a:r>
              <a:rPr lang="en-CA" sz="1800" dirty="0" smtClean="0">
                <a:solidFill>
                  <a:srgbClr val="0070C0"/>
                </a:solidFill>
                <a:latin typeface="Consolas" panose="020B0609020204030204" pitchFamily="49" charset="0"/>
                <a:cs typeface="Consolas" panose="020B0609020204030204" pitchFamily="49" charset="0"/>
              </a:rPr>
              <a:t>// outputs  0</a:t>
            </a: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(7/3);     </a:t>
            </a:r>
            <a:r>
              <a:rPr lang="en-CA" sz="1800" dirty="0" smtClean="0">
                <a:solidFill>
                  <a:srgbClr val="0070C0"/>
                </a:solidFill>
                <a:latin typeface="Consolas" panose="020B0609020204030204" pitchFamily="49" charset="0"/>
                <a:cs typeface="Consolas" panose="020B0609020204030204" pitchFamily="49" charset="0"/>
              </a:rPr>
              <a:t>// outputs  2</a:t>
            </a:r>
            <a:endParaRPr lang="en-CA" sz="1800" dirty="0">
              <a:solidFill>
                <a:srgbClr val="0070C0"/>
              </a:solidFill>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 (-11/4);     </a:t>
            </a:r>
            <a:r>
              <a:rPr lang="en-CA" sz="1800" dirty="0" smtClean="0">
                <a:solidFill>
                  <a:srgbClr val="0070C0"/>
                </a:solidFill>
                <a:latin typeface="Consolas" panose="020B0609020204030204" pitchFamily="49" charset="0"/>
                <a:cs typeface="Consolas" panose="020B0609020204030204" pitchFamily="49" charset="0"/>
              </a:rPr>
              <a:t>// outputs -2</a:t>
            </a:r>
            <a:endParaRPr lang="en-CA" sz="1800" dirty="0">
              <a:solidFill>
                <a:srgbClr val="0070C0"/>
              </a:solidFill>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std::cout &lt;&lt; </a:t>
            </a:r>
            <a:r>
              <a:rPr lang="en-CA" sz="1800" dirty="0" smtClean="0">
                <a:latin typeface="Consolas" panose="020B0609020204030204" pitchFamily="49" charset="0"/>
                <a:cs typeface="Consolas" panose="020B0609020204030204" pitchFamily="49" charset="0"/>
              </a:rPr>
              <a:t>(-175/-13);  </a:t>
            </a:r>
            <a:r>
              <a:rPr lang="en-CA" sz="1800" dirty="0" smtClean="0">
                <a:solidFill>
                  <a:srgbClr val="0070C0"/>
                </a:solidFill>
                <a:latin typeface="Consolas" panose="020B0609020204030204" pitchFamily="49" charset="0"/>
                <a:cs typeface="Consolas" panose="020B0609020204030204" pitchFamily="49" charset="0"/>
              </a:rPr>
              <a:t> // outputs 13</a:t>
            </a:r>
            <a:endParaRPr lang="en-CA" sz="1800" dirty="0">
              <a:solidFill>
                <a:srgbClr val="0070C0"/>
              </a:solidFill>
            </a:endParaRPr>
          </a:p>
          <a:p>
            <a:endParaRPr lang="en-CA" dirty="0" smtClean="0"/>
          </a:p>
          <a:p>
            <a:r>
              <a:rPr lang="en-CA" dirty="0" smtClean="0"/>
              <a:t>The result is the quotient discarding any remainder</a:t>
            </a:r>
            <a:endParaRPr lang="en-CA" dirty="0"/>
          </a:p>
          <a:p>
            <a:pPr marL="0" indent="0">
              <a:buNone/>
            </a:pPr>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537231488"/>
              </p:ext>
            </p:extLst>
          </p:nvPr>
        </p:nvGraphicFramePr>
        <p:xfrm>
          <a:off x="1835696" y="4952054"/>
          <a:ext cx="1733335" cy="851463"/>
        </p:xfrm>
        <a:graphic>
          <a:graphicData uri="http://schemas.openxmlformats.org/presentationml/2006/ole">
            <mc:AlternateContent xmlns:mc="http://schemas.openxmlformats.org/markup-compatibility/2006">
              <mc:Choice xmlns:v="urn:schemas-microsoft-com:vml" Requires="v">
                <p:oleObj spid="_x0000_s3125" name="Equation" r:id="rId3" imgW="723600" imgH="355320" progId="Equation.DSMT4">
                  <p:embed/>
                </p:oleObj>
              </mc:Choice>
              <mc:Fallback>
                <p:oleObj name="Equation" r:id="rId3" imgW="723600" imgH="355320" progId="Equation.DSMT4">
                  <p:embed/>
                  <p:pic>
                    <p:nvPicPr>
                      <p:cNvPr id="0" name=""/>
                      <p:cNvPicPr/>
                      <p:nvPr/>
                    </p:nvPicPr>
                    <p:blipFill>
                      <a:blip r:embed="rId4"/>
                      <a:stretch>
                        <a:fillRect/>
                      </a:stretch>
                    </p:blipFill>
                    <p:spPr>
                      <a:xfrm>
                        <a:off x="1835696" y="4952054"/>
                        <a:ext cx="1733335" cy="8514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11300785"/>
              </p:ext>
            </p:extLst>
          </p:nvPr>
        </p:nvGraphicFramePr>
        <p:xfrm>
          <a:off x="4602163" y="4952650"/>
          <a:ext cx="1673225" cy="850900"/>
        </p:xfrm>
        <a:graphic>
          <a:graphicData uri="http://schemas.openxmlformats.org/presentationml/2006/ole">
            <mc:AlternateContent xmlns:mc="http://schemas.openxmlformats.org/markup-compatibility/2006">
              <mc:Choice xmlns:v="urn:schemas-microsoft-com:vml" Requires="v">
                <p:oleObj spid="_x0000_s3126" name="Equation" r:id="rId5" imgW="698400" imgH="355320" progId="Equation.DSMT4">
                  <p:embed/>
                </p:oleObj>
              </mc:Choice>
              <mc:Fallback>
                <p:oleObj name="Equation" r:id="rId5" imgW="698400" imgH="355320" progId="Equation.DSMT4">
                  <p:embed/>
                  <p:pic>
                    <p:nvPicPr>
                      <p:cNvPr id="0" name="Object 3"/>
                      <p:cNvPicPr>
                        <a:picLocks noChangeAspect="1" noChangeArrowheads="1"/>
                      </p:cNvPicPr>
                      <p:nvPr/>
                    </p:nvPicPr>
                    <p:blipFill>
                      <a:blip r:embed="rId6"/>
                      <a:srcRect/>
                      <a:stretch>
                        <a:fillRect/>
                      </a:stretch>
                    </p:blipFill>
                    <p:spPr bwMode="auto">
                      <a:xfrm>
                        <a:off x="4602163" y="4952650"/>
                        <a:ext cx="167322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Connector 6"/>
          <p:cNvCxnSpPr/>
          <p:nvPr/>
        </p:nvCxnSpPr>
        <p:spPr>
          <a:xfrm>
            <a:off x="3131840" y="4941168"/>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131840" y="4941168"/>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00802" y="4952054"/>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900802" y="4952054"/>
            <a:ext cx="432048" cy="864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82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Order of operations</a:t>
            </a:r>
            <a:endParaRPr lang="en-CA" dirty="0"/>
          </a:p>
        </p:txBody>
      </p:sp>
      <p:sp>
        <p:nvSpPr>
          <p:cNvPr id="3" name="Content Placeholder 2"/>
          <p:cNvSpPr>
            <a:spLocks noGrp="1"/>
          </p:cNvSpPr>
          <p:nvPr>
            <p:ph idx="1"/>
          </p:nvPr>
        </p:nvSpPr>
        <p:spPr/>
        <p:txBody>
          <a:bodyPr/>
          <a:lstStyle/>
          <a:p>
            <a:r>
              <a:rPr lang="en-CA" dirty="0" smtClean="0"/>
              <a:t>Here are some further examples that depend on integer division:</a:t>
            </a:r>
          </a:p>
          <a:p>
            <a:pPr marL="0" indent="0">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(1 / 2 + 3 * 4 + 5 * 6 * 7 - 8 * 9);</a:t>
            </a:r>
          </a:p>
          <a:p>
            <a:pPr marL="0" indent="0">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(1 + 2 * 3 * 4 / 5 * 6 * 7 * 8 / 9);</a:t>
            </a:r>
          </a:p>
          <a:p>
            <a:pPr marL="0" indent="0">
              <a:buNone/>
            </a:pPr>
            <a:r>
              <a:rPr lang="en-CA" sz="1800" dirty="0" smtClean="0">
                <a:latin typeface="Consolas" panose="020B0609020204030204" pitchFamily="49" charset="0"/>
                <a:cs typeface="Consolas" panose="020B0609020204030204" pitchFamily="49" charset="0"/>
              </a:rPr>
              <a:t>	</a:t>
            </a:r>
            <a:r>
              <a:rPr lang="en-CA" sz="1800" dirty="0" err="1" smtClean="0">
                <a:latin typeface="Consolas" panose="020B0609020204030204" pitchFamily="49" charset="0"/>
                <a:cs typeface="Consolas" panose="020B0609020204030204" pitchFamily="49" charset="0"/>
              </a:rPr>
              <a:t>std</a:t>
            </a:r>
            <a:r>
              <a:rPr lang="en-CA" sz="1800" dirty="0" smtClean="0">
                <a:latin typeface="Consolas" panose="020B0609020204030204" pitchFamily="49" charset="0"/>
                <a:cs typeface="Consolas" panose="020B0609020204030204" pitchFamily="49" charset="0"/>
              </a:rPr>
              <a:t>::</a:t>
            </a:r>
            <a:r>
              <a:rPr lang="en-CA" sz="1800" dirty="0" err="1" smtClean="0">
                <a:latin typeface="Consolas" panose="020B0609020204030204" pitchFamily="49" charset="0"/>
                <a:cs typeface="Consolas" panose="020B0609020204030204" pitchFamily="49" charset="0"/>
              </a:rPr>
              <a:t>cout</a:t>
            </a:r>
            <a:r>
              <a:rPr lang="en-CA" sz="1800" dirty="0" smtClean="0">
                <a:latin typeface="Consolas" panose="020B0609020204030204" pitchFamily="49" charset="0"/>
                <a:cs typeface="Consolas" panose="020B0609020204030204" pitchFamily="49" charset="0"/>
              </a:rPr>
              <a:t> &lt;&lt; (1 * 2 + 3 + 4 * 5 * 6 / 7 * 8 + 9);</a:t>
            </a:r>
          </a:p>
          <a:p>
            <a:pPr marL="0" indent="0">
              <a:buNone/>
            </a:pPr>
            <a:endParaRPr lang="en-US" sz="1800" dirty="0" smtClean="0">
              <a:latin typeface="Consolas" panose="020B0609020204030204" pitchFamily="49" charset="0"/>
              <a:cs typeface="Consolas" panose="020B0609020204030204" pitchFamily="49" charset="0"/>
            </a:endParaRPr>
          </a:p>
          <a:p>
            <a:pPr marL="0" indent="0">
              <a:buNone/>
            </a:pPr>
            <a:endParaRPr lang="en-US" sz="1800" dirty="0">
              <a:latin typeface="Consolas" panose="020B0609020204030204" pitchFamily="49" charset="0"/>
              <a:cs typeface="Consolas" panose="020B0609020204030204" pitchFamily="49" charset="0"/>
            </a:endParaRPr>
          </a:p>
          <a:p>
            <a:pPr marL="0" indent="0">
              <a:buNone/>
            </a:pPr>
            <a:endParaRPr lang="en-US" sz="1800" dirty="0" smtClean="0">
              <a:latin typeface="Consolas" panose="020B0609020204030204" pitchFamily="49" charset="0"/>
              <a:cs typeface="Consolas" panose="020B0609020204030204" pitchFamily="49" charset="0"/>
            </a:endParaRPr>
          </a:p>
          <a:p>
            <a:r>
              <a:rPr lang="en-CA" dirty="0" smtClean="0">
                <a:solidFill>
                  <a:prstClr val="black"/>
                </a:solidFill>
              </a:rPr>
              <a:t>For example:</a:t>
            </a:r>
            <a:endParaRPr lang="en-CA" sz="1800" dirty="0">
              <a:latin typeface="Consolas" panose="020B0609020204030204" pitchFamily="49" charset="0"/>
              <a:cs typeface="Consolas" panose="020B0609020204030204" pitchFamily="49" charset="0"/>
            </a:endParaRPr>
          </a:p>
        </p:txBody>
      </p:sp>
      <p:sp>
        <p:nvSpPr>
          <p:cNvPr id="4" name="Rectangle 3"/>
          <p:cNvSpPr/>
          <p:nvPr/>
        </p:nvSpPr>
        <p:spPr>
          <a:xfrm>
            <a:off x="1767624" y="4366845"/>
            <a:ext cx="5756704" cy="646331"/>
          </a:xfrm>
          <a:prstGeom prst="rect">
            <a:avLst/>
          </a:prstGeom>
        </p:spPr>
        <p:txBody>
          <a:bodyPr wrap="none">
            <a:spAutoFit/>
          </a:bodyPr>
          <a:lstStyle/>
          <a:p>
            <a:r>
              <a:rPr lang="en-CA" dirty="0" smtClean="0">
                <a:latin typeface="Consolas" panose="020B0609020204030204" pitchFamily="49" charset="0"/>
                <a:cs typeface="Consolas" panose="020B0609020204030204" pitchFamily="49" charset="0"/>
              </a:rPr>
              <a:t>(1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(3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4)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(5 </a:t>
            </a:r>
            <a:r>
              <a:rPr lang="en-CA" dirty="0">
                <a:latin typeface="Consolas" panose="020B0609020204030204" pitchFamily="49" charset="0"/>
                <a:cs typeface="Consolas" panose="020B0609020204030204" pitchFamily="49" charset="0"/>
              </a:rPr>
              <a:t>* 6 * </a:t>
            </a:r>
            <a:r>
              <a:rPr lang="en-CA" dirty="0" smtClean="0">
                <a:latin typeface="Consolas" panose="020B0609020204030204" pitchFamily="49" charset="0"/>
                <a:cs typeface="Consolas" panose="020B0609020204030204" pitchFamily="49" charset="0"/>
              </a:rPr>
              <a:t>7) - (8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9)</a:t>
            </a:r>
          </a:p>
          <a:p>
            <a:r>
              <a:rPr lang="en-US" dirty="0">
                <a:latin typeface="Consolas" panose="020B0609020204030204" pitchFamily="49" charset="0"/>
              </a:rPr>
              <a:t> </a:t>
            </a:r>
            <a:r>
              <a:rPr lang="en-US" dirty="0" smtClean="0">
                <a:latin typeface="Consolas" panose="020B0609020204030204" pitchFamily="49" charset="0"/>
              </a:rPr>
              <a:t>  0    +   12    +     210     -   72 = 150</a:t>
            </a:r>
            <a:endParaRPr lang="en-CA" dirty="0"/>
          </a:p>
        </p:txBody>
      </p:sp>
    </p:spTree>
    <p:extLst>
      <p:ext uri="{BB962C8B-B14F-4D97-AF65-F5344CB8AC3E}">
        <p14:creationId xmlns:p14="http://schemas.microsoft.com/office/powerpoint/2010/main" val="2770020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63921</TotalTime>
  <Words>1093</Words>
  <Application>Microsoft Office PowerPoint</Application>
  <PresentationFormat>On-screen Show (4:3)</PresentationFormat>
  <Paragraphs>217</Paragraphs>
  <Slides>22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ＭＳ Ｐゴシック</vt:lpstr>
      <vt:lpstr>Arial</vt:lpstr>
      <vt:lpstr>Calibri</vt:lpstr>
      <vt:lpstr>Consolas</vt:lpstr>
      <vt:lpstr>Constantia</vt:lpstr>
      <vt:lpstr>Georgia</vt:lpstr>
      <vt:lpstr>Times New Roman</vt:lpstr>
      <vt:lpstr>Custom Design</vt:lpstr>
      <vt:lpstr>Equation</vt:lpstr>
      <vt:lpstr>Arithmetic operators</vt:lpstr>
      <vt:lpstr>Outline</vt:lpstr>
      <vt:lpstr>Arithmetic operations</vt:lpstr>
      <vt:lpstr>Arithmetic operations</vt:lpstr>
      <vt:lpstr>Arithmetic operations</vt:lpstr>
      <vt:lpstr>Order of operations</vt:lpstr>
      <vt:lpstr>Order of operations</vt:lpstr>
      <vt:lpstr>Integer division</vt:lpstr>
      <vt:lpstr>Order of operations</vt:lpstr>
      <vt:lpstr>Integer remainder</vt:lpstr>
      <vt:lpstr>Integer remainder</vt:lpstr>
      <vt:lpstr>Spacing around operators</vt:lpstr>
      <vt:lpstr>Upcasting</vt:lpstr>
      <vt:lpstr>Order of operations and upcasting</vt:lpstr>
      <vt:lpstr>Unary operators</vt:lpstr>
      <vt:lpstr>Arithmetic expression</vt:lpstr>
      <vt:lpstr>Arithmetic  expression</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1281</cp:revision>
  <dcterms:created xsi:type="dcterms:W3CDTF">2009-09-11T23:00:44Z</dcterms:created>
  <dcterms:modified xsi:type="dcterms:W3CDTF">2019-09-06T13:29:30Z</dcterms:modified>
</cp:coreProperties>
</file>